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  <p:sldMasterId id="2147483669" r:id="rId5"/>
  </p:sldMasterIdLst>
  <p:notesMasterIdLst>
    <p:notesMasterId r:id="rId25"/>
  </p:notesMasterIdLst>
  <p:sldIdLst>
    <p:sldId id="258" r:id="rId6"/>
    <p:sldId id="454" r:id="rId7"/>
    <p:sldId id="485" r:id="rId8"/>
    <p:sldId id="491" r:id="rId9"/>
    <p:sldId id="499" r:id="rId10"/>
    <p:sldId id="498" r:id="rId11"/>
    <p:sldId id="500" r:id="rId12"/>
    <p:sldId id="502" r:id="rId13"/>
    <p:sldId id="501" r:id="rId14"/>
    <p:sldId id="504" r:id="rId15"/>
    <p:sldId id="511" r:id="rId16"/>
    <p:sldId id="494" r:id="rId17"/>
    <p:sldId id="487" r:id="rId18"/>
    <p:sldId id="506" r:id="rId19"/>
    <p:sldId id="507" r:id="rId20"/>
    <p:sldId id="508" r:id="rId21"/>
    <p:sldId id="503" r:id="rId22"/>
    <p:sldId id="509" r:id="rId23"/>
    <p:sldId id="512" r:id="rId24"/>
  </p:sldIdLst>
  <p:sldSz cx="12192000" cy="6858000"/>
  <p:notesSz cx="6797675" cy="9872663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B0E3"/>
    <a:srgbClr val="1268B3"/>
    <a:srgbClr val="EE312F"/>
    <a:srgbClr val="2F528F"/>
    <a:srgbClr val="FF00FF"/>
    <a:srgbClr val="CC9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6" autoAdjust="0"/>
    <p:restoredTop sz="57786" autoAdjust="0"/>
  </p:normalViewPr>
  <p:slideViewPr>
    <p:cSldViewPr snapToGrid="0">
      <p:cViewPr varScale="1">
        <p:scale>
          <a:sx n="38" d="100"/>
          <a:sy n="38" d="100"/>
        </p:scale>
        <p:origin x="1760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146006-6287-42AC-A5B4-A7B09D723405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E221E485-4D45-46B5-BF3C-2A5E7D1EFF74}">
      <dgm:prSet phldrT="[Text]" custT="1"/>
      <dgm:spPr>
        <a:solidFill>
          <a:srgbClr val="58B0E3">
            <a:alpha val="92000"/>
          </a:srgbClr>
        </a:solidFill>
        <a:ln>
          <a:noFill/>
        </a:ln>
      </dgm:spPr>
      <dgm:t>
        <a:bodyPr/>
        <a:lstStyle/>
        <a:p>
          <a:r>
            <a:rPr lang="en-US" sz="2000" b="1">
              <a:latin typeface="Aptos Black" panose="020B0004020202020204" pitchFamily="34" charset="0"/>
            </a:rPr>
            <a:t>1981</a:t>
          </a:r>
        </a:p>
        <a:p>
          <a:r>
            <a:rPr lang="en-US" sz="1800" err="1"/>
            <a:t>Veitan</a:t>
          </a:r>
          <a:r>
            <a:rPr lang="en-US" sz="1800"/>
            <a:t> </a:t>
          </a:r>
          <a:r>
            <a:rPr lang="en-US" sz="1800" err="1"/>
            <a:t>byggð</a:t>
          </a:r>
          <a:r>
            <a:rPr lang="en-US" sz="1800"/>
            <a:t> </a:t>
          </a:r>
          <a:r>
            <a:rPr lang="en-US" sz="1800" err="1"/>
            <a:t>af</a:t>
          </a:r>
          <a:r>
            <a:rPr lang="en-US" sz="1800"/>
            <a:t> </a:t>
          </a:r>
          <a:r>
            <a:rPr lang="en-US" sz="1800" err="1"/>
            <a:t>Seyðisfjarðar-kaupstað</a:t>
          </a:r>
          <a:r>
            <a:rPr lang="en-US" sz="1800"/>
            <a:t> </a:t>
          </a:r>
          <a:r>
            <a:rPr lang="en-US" sz="1800" err="1"/>
            <a:t>og</a:t>
          </a:r>
          <a:r>
            <a:rPr lang="en-US" sz="1800"/>
            <a:t> RARIK</a:t>
          </a:r>
          <a:endParaRPr lang="is-IS" sz="1800"/>
        </a:p>
      </dgm:t>
    </dgm:pt>
    <dgm:pt modelId="{565AAF63-FBA8-4D99-8D27-E4B53AB20D81}" type="parTrans" cxnId="{6357B3A3-A1FB-4C49-8EDF-5F9865D91456}">
      <dgm:prSet/>
      <dgm:spPr/>
      <dgm:t>
        <a:bodyPr/>
        <a:lstStyle/>
        <a:p>
          <a:endParaRPr lang="is-IS"/>
        </a:p>
      </dgm:t>
    </dgm:pt>
    <dgm:pt modelId="{991BB215-7086-4C7C-9DD4-5AA4FECB2317}" type="sibTrans" cxnId="{6357B3A3-A1FB-4C49-8EDF-5F9865D91456}">
      <dgm:prSet/>
      <dgm:spPr/>
      <dgm:t>
        <a:bodyPr/>
        <a:lstStyle/>
        <a:p>
          <a:endParaRPr lang="is-IS"/>
        </a:p>
      </dgm:t>
    </dgm:pt>
    <dgm:pt modelId="{3421A94B-F3D8-48C3-8908-039230DBFAD7}">
      <dgm:prSet phldrT="[Text]" custT="1"/>
      <dgm:spPr>
        <a:solidFill>
          <a:srgbClr val="58B0E3">
            <a:alpha val="92000"/>
          </a:srgbClr>
        </a:solidFill>
        <a:ln>
          <a:noFill/>
        </a:ln>
      </dgm:spPr>
      <dgm:t>
        <a:bodyPr/>
        <a:lstStyle/>
        <a:p>
          <a:r>
            <a:rPr lang="en-US" sz="2000" b="1">
              <a:latin typeface="Aptos Black" panose="020B0004020202020204" pitchFamily="34" charset="0"/>
            </a:rPr>
            <a:t>1992</a:t>
          </a:r>
        </a:p>
        <a:p>
          <a:r>
            <a:rPr lang="en-US" sz="1800"/>
            <a:t>RARIK </a:t>
          </a:r>
          <a:r>
            <a:rPr lang="en-US" sz="1800" err="1"/>
            <a:t>kaupir</a:t>
          </a:r>
          <a:r>
            <a:rPr lang="en-US" sz="1800"/>
            <a:t> </a:t>
          </a:r>
          <a:r>
            <a:rPr lang="en-US" sz="1800" err="1"/>
            <a:t>dreifikerfið</a:t>
          </a:r>
          <a:r>
            <a:rPr lang="en-US" sz="1800"/>
            <a:t> </a:t>
          </a:r>
          <a:r>
            <a:rPr lang="en-US" sz="1800" err="1"/>
            <a:t>af</a:t>
          </a:r>
          <a:r>
            <a:rPr lang="en-US" sz="1800"/>
            <a:t> </a:t>
          </a:r>
          <a:r>
            <a:rPr lang="en-US" sz="1800" err="1"/>
            <a:t>sveitarfélaginu</a:t>
          </a:r>
          <a:endParaRPr lang="is-IS" sz="1800"/>
        </a:p>
      </dgm:t>
    </dgm:pt>
    <dgm:pt modelId="{D3316466-A257-4F5D-B71F-82E72988E54E}" type="parTrans" cxnId="{C006AA46-F7C4-4BE0-ACCD-49166BA3335C}">
      <dgm:prSet/>
      <dgm:spPr/>
      <dgm:t>
        <a:bodyPr/>
        <a:lstStyle/>
        <a:p>
          <a:endParaRPr lang="is-IS"/>
        </a:p>
      </dgm:t>
    </dgm:pt>
    <dgm:pt modelId="{D31929DA-C492-4013-A513-666B31FB03D0}" type="sibTrans" cxnId="{C006AA46-F7C4-4BE0-ACCD-49166BA3335C}">
      <dgm:prSet/>
      <dgm:spPr/>
      <dgm:t>
        <a:bodyPr/>
        <a:lstStyle/>
        <a:p>
          <a:endParaRPr lang="is-IS"/>
        </a:p>
      </dgm:t>
    </dgm:pt>
    <dgm:pt modelId="{B4A4267E-DB8C-4734-BAD1-53B99EDAA33C}">
      <dgm:prSet phldrT="[Text]" custT="1"/>
      <dgm:spPr>
        <a:solidFill>
          <a:srgbClr val="58B0E3">
            <a:alpha val="92000"/>
          </a:srgbClr>
        </a:solidFill>
        <a:ln>
          <a:noFill/>
        </a:ln>
      </dgm:spPr>
      <dgm:t>
        <a:bodyPr/>
        <a:lstStyle/>
        <a:p>
          <a:r>
            <a:rPr lang="en-US" sz="1600" err="1"/>
            <a:t>Einkaleyfi</a:t>
          </a:r>
          <a:r>
            <a:rPr lang="en-US" sz="1600"/>
            <a:t> RARIK </a:t>
          </a:r>
          <a:r>
            <a:rPr lang="en-US" sz="1600" err="1"/>
            <a:t>til</a:t>
          </a:r>
          <a:r>
            <a:rPr lang="en-US" sz="1600"/>
            <a:t> 25 </a:t>
          </a:r>
          <a:r>
            <a:rPr lang="en-US" sz="1600" err="1"/>
            <a:t>ára</a:t>
          </a:r>
          <a:endParaRPr lang="is-IS" sz="1600"/>
        </a:p>
      </dgm:t>
    </dgm:pt>
    <dgm:pt modelId="{9AE69B74-FEB1-4CBB-814B-CC7DDC4F90DE}" type="parTrans" cxnId="{ED17A3A3-6681-489F-A5BB-AE5B38699706}">
      <dgm:prSet/>
      <dgm:spPr/>
      <dgm:t>
        <a:bodyPr/>
        <a:lstStyle/>
        <a:p>
          <a:endParaRPr lang="is-IS"/>
        </a:p>
      </dgm:t>
    </dgm:pt>
    <dgm:pt modelId="{E1B8876E-3BED-494F-99CC-B34F9C44A8BA}" type="sibTrans" cxnId="{ED17A3A3-6681-489F-A5BB-AE5B38699706}">
      <dgm:prSet/>
      <dgm:spPr/>
      <dgm:t>
        <a:bodyPr/>
        <a:lstStyle/>
        <a:p>
          <a:endParaRPr lang="is-IS"/>
        </a:p>
      </dgm:t>
    </dgm:pt>
    <dgm:pt modelId="{A1161F0F-8F6D-45F2-91AF-1460CD2CC0AE}">
      <dgm:prSet phldrT="[Text]" custT="1"/>
      <dgm:spPr>
        <a:solidFill>
          <a:srgbClr val="58B0E3">
            <a:alpha val="92000"/>
          </a:srgbClr>
        </a:solidFill>
        <a:ln>
          <a:noFill/>
        </a:ln>
      </dgm:spPr>
      <dgm:t>
        <a:bodyPr/>
        <a:lstStyle/>
        <a:p>
          <a:r>
            <a:rPr lang="en-US" sz="2000" dirty="0">
              <a:latin typeface="Aptos Black" panose="020B0004020202020204" pitchFamily="34" charset="0"/>
            </a:rPr>
            <a:t>2025</a:t>
          </a:r>
        </a:p>
        <a:p>
          <a:r>
            <a:rPr lang="en-US" sz="1800" dirty="0"/>
            <a:t>RARIK </a:t>
          </a:r>
          <a:r>
            <a:rPr lang="en-US" sz="1800" dirty="0" err="1"/>
            <a:t>ætlar</a:t>
          </a:r>
          <a:r>
            <a:rPr lang="en-US" sz="1800" dirty="0"/>
            <a:t> </a:t>
          </a:r>
          <a:r>
            <a:rPr lang="en-US" sz="1800" dirty="0" err="1"/>
            <a:t>að</a:t>
          </a:r>
          <a:r>
            <a:rPr lang="en-US" sz="1800" dirty="0"/>
            <a:t> </a:t>
          </a:r>
          <a:r>
            <a:rPr lang="en-US" sz="1800"/>
            <a:t>hætta </a:t>
          </a:r>
          <a:r>
            <a:rPr lang="en-US" sz="1800" dirty="0" err="1"/>
            <a:t>rekstri</a:t>
          </a:r>
          <a:endParaRPr lang="is-IS" sz="1800" dirty="0">
            <a:latin typeface="Aptos Black" panose="020B0004020202020204" pitchFamily="34" charset="0"/>
          </a:endParaRPr>
        </a:p>
      </dgm:t>
    </dgm:pt>
    <dgm:pt modelId="{FD0409D1-4D3A-4C2E-819B-0F9FC1F5F6AF}" type="parTrans" cxnId="{D719F5D6-E394-4C4D-97CD-07A91CB122C6}">
      <dgm:prSet/>
      <dgm:spPr/>
      <dgm:t>
        <a:bodyPr/>
        <a:lstStyle/>
        <a:p>
          <a:endParaRPr lang="is-IS"/>
        </a:p>
      </dgm:t>
    </dgm:pt>
    <dgm:pt modelId="{7BED0EB4-E6AE-479F-964C-D28F42358324}" type="sibTrans" cxnId="{D719F5D6-E394-4C4D-97CD-07A91CB122C6}">
      <dgm:prSet/>
      <dgm:spPr/>
      <dgm:t>
        <a:bodyPr/>
        <a:lstStyle/>
        <a:p>
          <a:endParaRPr lang="is-IS"/>
        </a:p>
      </dgm:t>
    </dgm:pt>
    <dgm:pt modelId="{39526D8A-C11D-4D64-B3A7-9E2B9A4F8A43}">
      <dgm:prSet phldrT="[Text]" custT="1"/>
      <dgm:spPr>
        <a:solidFill>
          <a:srgbClr val="58B0E3">
            <a:alpha val="92000"/>
          </a:srgbClr>
        </a:solidFill>
        <a:ln>
          <a:noFill/>
        </a:ln>
      </dgm:spPr>
      <dgm:t>
        <a:bodyPr/>
        <a:lstStyle/>
        <a:p>
          <a:r>
            <a:rPr lang="en-US" sz="2000" b="1">
              <a:latin typeface="Aptos Black" panose="020B0004020202020204" pitchFamily="34" charset="0"/>
            </a:rPr>
            <a:t>2017</a:t>
          </a:r>
        </a:p>
        <a:p>
          <a:r>
            <a:rPr lang="en-US" sz="1500" err="1"/>
            <a:t>Einkaleyfi</a:t>
          </a:r>
          <a:r>
            <a:rPr lang="en-US" sz="1500"/>
            <a:t> </a:t>
          </a:r>
          <a:r>
            <a:rPr lang="en-US" sz="1500" err="1"/>
            <a:t>rennur</a:t>
          </a:r>
          <a:r>
            <a:rPr lang="en-US" sz="1500"/>
            <a:t> </a:t>
          </a:r>
          <a:r>
            <a:rPr lang="en-US" sz="1500" err="1"/>
            <a:t>út</a:t>
          </a:r>
          <a:r>
            <a:rPr lang="en-US" sz="1500"/>
            <a:t> </a:t>
          </a:r>
          <a:r>
            <a:rPr lang="en-US" sz="1500" err="1"/>
            <a:t>og</a:t>
          </a:r>
          <a:r>
            <a:rPr lang="en-US" sz="1500"/>
            <a:t> RARIK </a:t>
          </a:r>
          <a:r>
            <a:rPr lang="en-US" sz="1500" err="1"/>
            <a:t>ákveður</a:t>
          </a:r>
          <a:r>
            <a:rPr lang="en-US" sz="1500"/>
            <a:t> </a:t>
          </a:r>
          <a:r>
            <a:rPr lang="en-US" sz="1500" err="1"/>
            <a:t>að</a:t>
          </a:r>
          <a:r>
            <a:rPr lang="en-US" sz="1500"/>
            <a:t> </a:t>
          </a:r>
          <a:r>
            <a:rPr lang="en-US" sz="1500" err="1"/>
            <a:t>hætta</a:t>
          </a:r>
          <a:r>
            <a:rPr lang="en-US" sz="1500"/>
            <a:t> </a:t>
          </a:r>
          <a:r>
            <a:rPr lang="en-US" sz="1500" err="1"/>
            <a:t>rekstri</a:t>
          </a:r>
          <a:r>
            <a:rPr lang="en-US" sz="1500"/>
            <a:t> </a:t>
          </a:r>
          <a:r>
            <a:rPr lang="en-US" sz="1500" err="1"/>
            <a:t>veitunnar</a:t>
          </a:r>
          <a:endParaRPr lang="is-IS" sz="1500"/>
        </a:p>
      </dgm:t>
    </dgm:pt>
    <dgm:pt modelId="{AA73A524-90D2-4AE0-BBAA-49F587AB5C7A}" type="parTrans" cxnId="{E0C42825-4A51-48DC-96A0-15FA07D6D4F0}">
      <dgm:prSet/>
      <dgm:spPr/>
      <dgm:t>
        <a:bodyPr/>
        <a:lstStyle/>
        <a:p>
          <a:endParaRPr lang="is-IS"/>
        </a:p>
      </dgm:t>
    </dgm:pt>
    <dgm:pt modelId="{4D1EE094-EA62-478A-9531-B7EAB5D80087}" type="sibTrans" cxnId="{E0C42825-4A51-48DC-96A0-15FA07D6D4F0}">
      <dgm:prSet/>
      <dgm:spPr/>
      <dgm:t>
        <a:bodyPr/>
        <a:lstStyle/>
        <a:p>
          <a:endParaRPr lang="is-IS"/>
        </a:p>
      </dgm:t>
    </dgm:pt>
    <dgm:pt modelId="{F1155C43-4FF3-45C0-B4EC-3CF75FDDD543}" type="pres">
      <dgm:prSet presAssocID="{D1146006-6287-42AC-A5B4-A7B09D723405}" presName="CompostProcess" presStyleCnt="0">
        <dgm:presLayoutVars>
          <dgm:dir/>
          <dgm:resizeHandles val="exact"/>
        </dgm:presLayoutVars>
      </dgm:prSet>
      <dgm:spPr/>
    </dgm:pt>
    <dgm:pt modelId="{1A01DF37-614E-42CB-BC30-6037FE306E28}" type="pres">
      <dgm:prSet presAssocID="{D1146006-6287-42AC-A5B4-A7B09D723405}" presName="arrow" presStyleLbl="bgShp" presStyleIdx="0" presStyleCnt="1" custLinFactNeighborX="3033"/>
      <dgm:spPr>
        <a:solidFill>
          <a:schemeClr val="bg2"/>
        </a:solidFill>
      </dgm:spPr>
    </dgm:pt>
    <dgm:pt modelId="{29E22D7B-3138-4E16-87EC-E24F25701378}" type="pres">
      <dgm:prSet presAssocID="{D1146006-6287-42AC-A5B4-A7B09D723405}" presName="linearProcess" presStyleCnt="0"/>
      <dgm:spPr/>
    </dgm:pt>
    <dgm:pt modelId="{3DA34B3A-31F0-42C4-AEA8-7FD748B810BE}" type="pres">
      <dgm:prSet presAssocID="{E221E485-4D45-46B5-BF3C-2A5E7D1EFF74}" presName="textNode" presStyleLbl="node1" presStyleIdx="0" presStyleCnt="5" custScaleX="118376">
        <dgm:presLayoutVars>
          <dgm:bulletEnabled val="1"/>
        </dgm:presLayoutVars>
      </dgm:prSet>
      <dgm:spPr/>
    </dgm:pt>
    <dgm:pt modelId="{705FAC6A-C2C3-4E90-B25E-2AAB26CD8D69}" type="pres">
      <dgm:prSet presAssocID="{991BB215-7086-4C7C-9DD4-5AA4FECB2317}" presName="sibTrans" presStyleCnt="0"/>
      <dgm:spPr/>
    </dgm:pt>
    <dgm:pt modelId="{1F734962-8018-428B-890F-0C61F2D5690A}" type="pres">
      <dgm:prSet presAssocID="{3421A94B-F3D8-48C3-8908-039230DBFAD7}" presName="textNode" presStyleLbl="node1" presStyleIdx="1" presStyleCnt="5" custScaleX="115268">
        <dgm:presLayoutVars>
          <dgm:bulletEnabled val="1"/>
        </dgm:presLayoutVars>
      </dgm:prSet>
      <dgm:spPr/>
    </dgm:pt>
    <dgm:pt modelId="{185187F8-DDA1-473F-9D2B-85AEFD5D5A6E}" type="pres">
      <dgm:prSet presAssocID="{D31929DA-C492-4013-A513-666B31FB03D0}" presName="sibTrans" presStyleCnt="0"/>
      <dgm:spPr/>
    </dgm:pt>
    <dgm:pt modelId="{B5A72FB3-C31E-40F6-BE3A-4DC074AB6523}" type="pres">
      <dgm:prSet presAssocID="{B4A4267E-DB8C-4734-BAD1-53B99EDAA33C}" presName="textNode" presStyleLbl="node1" presStyleIdx="2" presStyleCnt="5" custScaleX="64753">
        <dgm:presLayoutVars>
          <dgm:bulletEnabled val="1"/>
        </dgm:presLayoutVars>
      </dgm:prSet>
      <dgm:spPr>
        <a:prstGeom prst="flowChartOffpageConnector">
          <a:avLst/>
        </a:prstGeom>
      </dgm:spPr>
    </dgm:pt>
    <dgm:pt modelId="{B36261B1-1DED-4A2A-86BD-E6683C7DD460}" type="pres">
      <dgm:prSet presAssocID="{E1B8876E-3BED-494F-99CC-B34F9C44A8BA}" presName="sibTrans" presStyleCnt="0"/>
      <dgm:spPr/>
    </dgm:pt>
    <dgm:pt modelId="{DE4B54A5-B789-4D69-B1F4-23B0E895F08E}" type="pres">
      <dgm:prSet presAssocID="{39526D8A-C11D-4D64-B3A7-9E2B9A4F8A43}" presName="textNode" presStyleLbl="node1" presStyleIdx="3" presStyleCnt="5">
        <dgm:presLayoutVars>
          <dgm:bulletEnabled val="1"/>
        </dgm:presLayoutVars>
      </dgm:prSet>
      <dgm:spPr/>
    </dgm:pt>
    <dgm:pt modelId="{3907301C-E116-4753-8411-BB4F3DCE4768}" type="pres">
      <dgm:prSet presAssocID="{4D1EE094-EA62-478A-9531-B7EAB5D80087}" presName="sibTrans" presStyleCnt="0"/>
      <dgm:spPr/>
    </dgm:pt>
    <dgm:pt modelId="{310BAAF6-4A92-4401-8951-821EFAE66AA8}" type="pres">
      <dgm:prSet presAssocID="{A1161F0F-8F6D-45F2-91AF-1460CD2CC0AE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A24A4A04-BFD6-4604-925E-DE2F067343C7}" type="presOf" srcId="{D1146006-6287-42AC-A5B4-A7B09D723405}" destId="{F1155C43-4FF3-45C0-B4EC-3CF75FDDD543}" srcOrd="0" destOrd="0" presId="urn:microsoft.com/office/officeart/2005/8/layout/hProcess9"/>
    <dgm:cxn modelId="{56F4281A-6287-4409-931A-20E7D9E1BF11}" type="presOf" srcId="{B4A4267E-DB8C-4734-BAD1-53B99EDAA33C}" destId="{B5A72FB3-C31E-40F6-BE3A-4DC074AB6523}" srcOrd="0" destOrd="0" presId="urn:microsoft.com/office/officeart/2005/8/layout/hProcess9"/>
    <dgm:cxn modelId="{E0C42825-4A51-48DC-96A0-15FA07D6D4F0}" srcId="{D1146006-6287-42AC-A5B4-A7B09D723405}" destId="{39526D8A-C11D-4D64-B3A7-9E2B9A4F8A43}" srcOrd="3" destOrd="0" parTransId="{AA73A524-90D2-4AE0-BBAA-49F587AB5C7A}" sibTransId="{4D1EE094-EA62-478A-9531-B7EAB5D80087}"/>
    <dgm:cxn modelId="{06E43632-13A6-4E1D-A011-5B83FF466B02}" type="presOf" srcId="{39526D8A-C11D-4D64-B3A7-9E2B9A4F8A43}" destId="{DE4B54A5-B789-4D69-B1F4-23B0E895F08E}" srcOrd="0" destOrd="0" presId="urn:microsoft.com/office/officeart/2005/8/layout/hProcess9"/>
    <dgm:cxn modelId="{1110A765-A2E8-40F0-AABA-883249935247}" type="presOf" srcId="{E221E485-4D45-46B5-BF3C-2A5E7D1EFF74}" destId="{3DA34B3A-31F0-42C4-AEA8-7FD748B810BE}" srcOrd="0" destOrd="0" presId="urn:microsoft.com/office/officeart/2005/8/layout/hProcess9"/>
    <dgm:cxn modelId="{C006AA46-F7C4-4BE0-ACCD-49166BA3335C}" srcId="{D1146006-6287-42AC-A5B4-A7B09D723405}" destId="{3421A94B-F3D8-48C3-8908-039230DBFAD7}" srcOrd="1" destOrd="0" parTransId="{D3316466-A257-4F5D-B71F-82E72988E54E}" sibTransId="{D31929DA-C492-4013-A513-666B31FB03D0}"/>
    <dgm:cxn modelId="{ED17A3A3-6681-489F-A5BB-AE5B38699706}" srcId="{D1146006-6287-42AC-A5B4-A7B09D723405}" destId="{B4A4267E-DB8C-4734-BAD1-53B99EDAA33C}" srcOrd="2" destOrd="0" parTransId="{9AE69B74-FEB1-4CBB-814B-CC7DDC4F90DE}" sibTransId="{E1B8876E-3BED-494F-99CC-B34F9C44A8BA}"/>
    <dgm:cxn modelId="{6357B3A3-A1FB-4C49-8EDF-5F9865D91456}" srcId="{D1146006-6287-42AC-A5B4-A7B09D723405}" destId="{E221E485-4D45-46B5-BF3C-2A5E7D1EFF74}" srcOrd="0" destOrd="0" parTransId="{565AAF63-FBA8-4D99-8D27-E4B53AB20D81}" sibTransId="{991BB215-7086-4C7C-9DD4-5AA4FECB2317}"/>
    <dgm:cxn modelId="{A5426CBF-2596-49D0-8878-9399987B13F7}" type="presOf" srcId="{3421A94B-F3D8-48C3-8908-039230DBFAD7}" destId="{1F734962-8018-428B-890F-0C61F2D5690A}" srcOrd="0" destOrd="0" presId="urn:microsoft.com/office/officeart/2005/8/layout/hProcess9"/>
    <dgm:cxn modelId="{D719F5D6-E394-4C4D-97CD-07A91CB122C6}" srcId="{D1146006-6287-42AC-A5B4-A7B09D723405}" destId="{A1161F0F-8F6D-45F2-91AF-1460CD2CC0AE}" srcOrd="4" destOrd="0" parTransId="{FD0409D1-4D3A-4C2E-819B-0F9FC1F5F6AF}" sibTransId="{7BED0EB4-E6AE-479F-964C-D28F42358324}"/>
    <dgm:cxn modelId="{6BF54EEF-0A75-4D34-9E21-63F4D2EB2C1E}" type="presOf" srcId="{A1161F0F-8F6D-45F2-91AF-1460CD2CC0AE}" destId="{310BAAF6-4A92-4401-8951-821EFAE66AA8}" srcOrd="0" destOrd="0" presId="urn:microsoft.com/office/officeart/2005/8/layout/hProcess9"/>
    <dgm:cxn modelId="{B4ACD122-0206-4E30-ADC6-0EBB16CE605C}" type="presParOf" srcId="{F1155C43-4FF3-45C0-B4EC-3CF75FDDD543}" destId="{1A01DF37-614E-42CB-BC30-6037FE306E28}" srcOrd="0" destOrd="0" presId="urn:microsoft.com/office/officeart/2005/8/layout/hProcess9"/>
    <dgm:cxn modelId="{4C1A9CF7-CF1B-4336-8FC9-F10092A03907}" type="presParOf" srcId="{F1155C43-4FF3-45C0-B4EC-3CF75FDDD543}" destId="{29E22D7B-3138-4E16-87EC-E24F25701378}" srcOrd="1" destOrd="0" presId="urn:microsoft.com/office/officeart/2005/8/layout/hProcess9"/>
    <dgm:cxn modelId="{7AEE1205-55C4-4EEA-91B1-65A1F73FDC1E}" type="presParOf" srcId="{29E22D7B-3138-4E16-87EC-E24F25701378}" destId="{3DA34B3A-31F0-42C4-AEA8-7FD748B810BE}" srcOrd="0" destOrd="0" presId="urn:microsoft.com/office/officeart/2005/8/layout/hProcess9"/>
    <dgm:cxn modelId="{2537B975-2230-4E8D-B97C-171D24541CBC}" type="presParOf" srcId="{29E22D7B-3138-4E16-87EC-E24F25701378}" destId="{705FAC6A-C2C3-4E90-B25E-2AAB26CD8D69}" srcOrd="1" destOrd="0" presId="urn:microsoft.com/office/officeart/2005/8/layout/hProcess9"/>
    <dgm:cxn modelId="{08929EFE-2D01-4C4C-AAEB-AC3131371E85}" type="presParOf" srcId="{29E22D7B-3138-4E16-87EC-E24F25701378}" destId="{1F734962-8018-428B-890F-0C61F2D5690A}" srcOrd="2" destOrd="0" presId="urn:microsoft.com/office/officeart/2005/8/layout/hProcess9"/>
    <dgm:cxn modelId="{17870F4E-E2B9-4F00-A4FB-789D57CD4015}" type="presParOf" srcId="{29E22D7B-3138-4E16-87EC-E24F25701378}" destId="{185187F8-DDA1-473F-9D2B-85AEFD5D5A6E}" srcOrd="3" destOrd="0" presId="urn:microsoft.com/office/officeart/2005/8/layout/hProcess9"/>
    <dgm:cxn modelId="{BBB2D635-CA22-4889-95B4-6699633AAED0}" type="presParOf" srcId="{29E22D7B-3138-4E16-87EC-E24F25701378}" destId="{B5A72FB3-C31E-40F6-BE3A-4DC074AB6523}" srcOrd="4" destOrd="0" presId="urn:microsoft.com/office/officeart/2005/8/layout/hProcess9"/>
    <dgm:cxn modelId="{BA93ADE4-594A-4D41-9252-CC57084D8E60}" type="presParOf" srcId="{29E22D7B-3138-4E16-87EC-E24F25701378}" destId="{B36261B1-1DED-4A2A-86BD-E6683C7DD460}" srcOrd="5" destOrd="0" presId="urn:microsoft.com/office/officeart/2005/8/layout/hProcess9"/>
    <dgm:cxn modelId="{A5C0BFA2-8998-4A5C-AD4F-7961CACECDD9}" type="presParOf" srcId="{29E22D7B-3138-4E16-87EC-E24F25701378}" destId="{DE4B54A5-B789-4D69-B1F4-23B0E895F08E}" srcOrd="6" destOrd="0" presId="urn:microsoft.com/office/officeart/2005/8/layout/hProcess9"/>
    <dgm:cxn modelId="{023DE8CC-F573-4BC2-A476-3417A81525A6}" type="presParOf" srcId="{29E22D7B-3138-4E16-87EC-E24F25701378}" destId="{3907301C-E116-4753-8411-BB4F3DCE4768}" srcOrd="7" destOrd="0" presId="urn:microsoft.com/office/officeart/2005/8/layout/hProcess9"/>
    <dgm:cxn modelId="{C395AE61-D362-4EE9-BE05-05DD98BC7BED}" type="presParOf" srcId="{29E22D7B-3138-4E16-87EC-E24F25701378}" destId="{310BAAF6-4A92-4401-8951-821EFAE66AA8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1DF37-614E-42CB-BC30-6037FE306E28}">
      <dsp:nvSpPr>
        <dsp:cNvPr id="0" name=""/>
        <dsp:cNvSpPr/>
      </dsp:nvSpPr>
      <dsp:spPr>
        <a:xfrm>
          <a:off x="935615" y="0"/>
          <a:ext cx="7891145" cy="5418667"/>
        </a:xfrm>
        <a:prstGeom prst="rightArrow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A34B3A-31F0-42C4-AEA8-7FD748B810BE}">
      <dsp:nvSpPr>
        <dsp:cNvPr id="0" name=""/>
        <dsp:cNvSpPr/>
      </dsp:nvSpPr>
      <dsp:spPr>
        <a:xfrm>
          <a:off x="276962" y="1625600"/>
          <a:ext cx="1828813" cy="2167466"/>
        </a:xfrm>
        <a:prstGeom prst="roundRect">
          <a:avLst/>
        </a:prstGeom>
        <a:solidFill>
          <a:srgbClr val="58B0E3">
            <a:alpha val="92000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ptos Black" panose="020B0004020202020204" pitchFamily="34" charset="0"/>
            </a:rPr>
            <a:t>1981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err="1"/>
            <a:t>Veitan</a:t>
          </a:r>
          <a:r>
            <a:rPr lang="en-US" sz="1800" kern="1200"/>
            <a:t> </a:t>
          </a:r>
          <a:r>
            <a:rPr lang="en-US" sz="1800" kern="1200" err="1"/>
            <a:t>byggð</a:t>
          </a:r>
          <a:r>
            <a:rPr lang="en-US" sz="1800" kern="1200"/>
            <a:t> </a:t>
          </a:r>
          <a:r>
            <a:rPr lang="en-US" sz="1800" kern="1200" err="1"/>
            <a:t>af</a:t>
          </a:r>
          <a:r>
            <a:rPr lang="en-US" sz="1800" kern="1200"/>
            <a:t> </a:t>
          </a:r>
          <a:r>
            <a:rPr lang="en-US" sz="1800" kern="1200" err="1"/>
            <a:t>Seyðisfjarðar-kaupstað</a:t>
          </a:r>
          <a:r>
            <a:rPr lang="en-US" sz="1800" kern="1200"/>
            <a:t> </a:t>
          </a:r>
          <a:r>
            <a:rPr lang="en-US" sz="1800" kern="1200" err="1"/>
            <a:t>og</a:t>
          </a:r>
          <a:r>
            <a:rPr lang="en-US" sz="1800" kern="1200"/>
            <a:t> RARIK</a:t>
          </a:r>
          <a:endParaRPr lang="is-IS" sz="1800" kern="1200"/>
        </a:p>
      </dsp:txBody>
      <dsp:txXfrm>
        <a:off x="366237" y="1714875"/>
        <a:ext cx="1650263" cy="1988916"/>
      </dsp:txXfrm>
    </dsp:sp>
    <dsp:sp modelId="{1F734962-8018-428B-890F-0C61F2D5690A}">
      <dsp:nvSpPr>
        <dsp:cNvPr id="0" name=""/>
        <dsp:cNvSpPr/>
      </dsp:nvSpPr>
      <dsp:spPr>
        <a:xfrm>
          <a:off x="2363262" y="1625600"/>
          <a:ext cx="1780797" cy="2167466"/>
        </a:xfrm>
        <a:prstGeom prst="roundRect">
          <a:avLst/>
        </a:prstGeom>
        <a:solidFill>
          <a:srgbClr val="58B0E3">
            <a:alpha val="92000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ptos Black" panose="020B0004020202020204" pitchFamily="34" charset="0"/>
            </a:rPr>
            <a:t>1992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RARIK </a:t>
          </a:r>
          <a:r>
            <a:rPr lang="en-US" sz="1800" kern="1200" err="1"/>
            <a:t>kaupir</a:t>
          </a:r>
          <a:r>
            <a:rPr lang="en-US" sz="1800" kern="1200"/>
            <a:t> </a:t>
          </a:r>
          <a:r>
            <a:rPr lang="en-US" sz="1800" kern="1200" err="1"/>
            <a:t>dreifikerfið</a:t>
          </a:r>
          <a:r>
            <a:rPr lang="en-US" sz="1800" kern="1200"/>
            <a:t> </a:t>
          </a:r>
          <a:r>
            <a:rPr lang="en-US" sz="1800" kern="1200" err="1"/>
            <a:t>af</a:t>
          </a:r>
          <a:r>
            <a:rPr lang="en-US" sz="1800" kern="1200"/>
            <a:t> </a:t>
          </a:r>
          <a:r>
            <a:rPr lang="en-US" sz="1800" kern="1200" err="1"/>
            <a:t>sveitarfélaginu</a:t>
          </a:r>
          <a:endParaRPr lang="is-IS" sz="1800" kern="1200"/>
        </a:p>
      </dsp:txBody>
      <dsp:txXfrm>
        <a:off x="2450193" y="1712531"/>
        <a:ext cx="1606935" cy="1993604"/>
      </dsp:txXfrm>
    </dsp:sp>
    <dsp:sp modelId="{B5A72FB3-C31E-40F6-BE3A-4DC074AB6523}">
      <dsp:nvSpPr>
        <dsp:cNvPr id="0" name=""/>
        <dsp:cNvSpPr/>
      </dsp:nvSpPr>
      <dsp:spPr>
        <a:xfrm>
          <a:off x="4401545" y="1625600"/>
          <a:ext cx="1000381" cy="2167466"/>
        </a:xfrm>
        <a:prstGeom prst="flowChartOffpageConnector">
          <a:avLst/>
        </a:prstGeom>
        <a:solidFill>
          <a:srgbClr val="58B0E3">
            <a:alpha val="92000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/>
            <a:t>Einkaleyfi</a:t>
          </a:r>
          <a:r>
            <a:rPr lang="en-US" sz="1600" kern="1200"/>
            <a:t> RARIK </a:t>
          </a:r>
          <a:r>
            <a:rPr lang="en-US" sz="1600" kern="1200" err="1"/>
            <a:t>til</a:t>
          </a:r>
          <a:r>
            <a:rPr lang="en-US" sz="1600" kern="1200"/>
            <a:t> 25 </a:t>
          </a:r>
          <a:r>
            <a:rPr lang="en-US" sz="1600" kern="1200" err="1"/>
            <a:t>ára</a:t>
          </a:r>
          <a:endParaRPr lang="is-IS" sz="1600" kern="1200"/>
        </a:p>
      </dsp:txBody>
      <dsp:txXfrm>
        <a:off x="4401545" y="1625600"/>
        <a:ext cx="1000381" cy="1733973"/>
      </dsp:txXfrm>
    </dsp:sp>
    <dsp:sp modelId="{DE4B54A5-B789-4D69-B1F4-23B0E895F08E}">
      <dsp:nvSpPr>
        <dsp:cNvPr id="0" name=""/>
        <dsp:cNvSpPr/>
      </dsp:nvSpPr>
      <dsp:spPr>
        <a:xfrm>
          <a:off x="5659413" y="1625600"/>
          <a:ext cx="1544918" cy="2167466"/>
        </a:xfrm>
        <a:prstGeom prst="roundRect">
          <a:avLst/>
        </a:prstGeom>
        <a:solidFill>
          <a:srgbClr val="58B0E3">
            <a:alpha val="92000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ptos Black" panose="020B0004020202020204" pitchFamily="34" charset="0"/>
            </a:rPr>
            <a:t>2017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err="1"/>
            <a:t>Einkaleyfi</a:t>
          </a:r>
          <a:r>
            <a:rPr lang="en-US" sz="1500" kern="1200"/>
            <a:t> </a:t>
          </a:r>
          <a:r>
            <a:rPr lang="en-US" sz="1500" kern="1200" err="1"/>
            <a:t>rennur</a:t>
          </a:r>
          <a:r>
            <a:rPr lang="en-US" sz="1500" kern="1200"/>
            <a:t> </a:t>
          </a:r>
          <a:r>
            <a:rPr lang="en-US" sz="1500" kern="1200" err="1"/>
            <a:t>út</a:t>
          </a:r>
          <a:r>
            <a:rPr lang="en-US" sz="1500" kern="1200"/>
            <a:t> </a:t>
          </a:r>
          <a:r>
            <a:rPr lang="en-US" sz="1500" kern="1200" err="1"/>
            <a:t>og</a:t>
          </a:r>
          <a:r>
            <a:rPr lang="en-US" sz="1500" kern="1200"/>
            <a:t> RARIK </a:t>
          </a:r>
          <a:r>
            <a:rPr lang="en-US" sz="1500" kern="1200" err="1"/>
            <a:t>ákveður</a:t>
          </a:r>
          <a:r>
            <a:rPr lang="en-US" sz="1500" kern="1200"/>
            <a:t> </a:t>
          </a:r>
          <a:r>
            <a:rPr lang="en-US" sz="1500" kern="1200" err="1"/>
            <a:t>að</a:t>
          </a:r>
          <a:r>
            <a:rPr lang="en-US" sz="1500" kern="1200"/>
            <a:t> </a:t>
          </a:r>
          <a:r>
            <a:rPr lang="en-US" sz="1500" kern="1200" err="1"/>
            <a:t>hætta</a:t>
          </a:r>
          <a:r>
            <a:rPr lang="en-US" sz="1500" kern="1200"/>
            <a:t> </a:t>
          </a:r>
          <a:r>
            <a:rPr lang="en-US" sz="1500" kern="1200" err="1"/>
            <a:t>rekstri</a:t>
          </a:r>
          <a:r>
            <a:rPr lang="en-US" sz="1500" kern="1200"/>
            <a:t> </a:t>
          </a:r>
          <a:r>
            <a:rPr lang="en-US" sz="1500" kern="1200" err="1"/>
            <a:t>veitunnar</a:t>
          </a:r>
          <a:endParaRPr lang="is-IS" sz="1500" kern="1200"/>
        </a:p>
      </dsp:txBody>
      <dsp:txXfrm>
        <a:off x="5734830" y="1701017"/>
        <a:ext cx="1394084" cy="2016632"/>
      </dsp:txXfrm>
    </dsp:sp>
    <dsp:sp modelId="{310BAAF6-4A92-4401-8951-821EFAE66AA8}">
      <dsp:nvSpPr>
        <dsp:cNvPr id="0" name=""/>
        <dsp:cNvSpPr/>
      </dsp:nvSpPr>
      <dsp:spPr>
        <a:xfrm>
          <a:off x="7461818" y="1625600"/>
          <a:ext cx="1544918" cy="2167466"/>
        </a:xfrm>
        <a:prstGeom prst="roundRect">
          <a:avLst/>
        </a:prstGeom>
        <a:solidFill>
          <a:srgbClr val="58B0E3">
            <a:alpha val="92000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ptos Black" panose="020B0004020202020204" pitchFamily="34" charset="0"/>
            </a:rPr>
            <a:t>2025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RARIK </a:t>
          </a:r>
          <a:r>
            <a:rPr lang="en-US" sz="1800" kern="1200" dirty="0" err="1"/>
            <a:t>ætlar</a:t>
          </a:r>
          <a:r>
            <a:rPr lang="en-US" sz="1800" kern="1200" dirty="0"/>
            <a:t> </a:t>
          </a:r>
          <a:r>
            <a:rPr lang="en-US" sz="1800" kern="1200" dirty="0" err="1"/>
            <a:t>að</a:t>
          </a:r>
          <a:r>
            <a:rPr lang="en-US" sz="1800" kern="1200" dirty="0"/>
            <a:t> </a:t>
          </a:r>
          <a:r>
            <a:rPr lang="en-US" sz="1800" kern="1200"/>
            <a:t>hætta </a:t>
          </a:r>
          <a:r>
            <a:rPr lang="en-US" sz="1800" kern="1200" dirty="0" err="1"/>
            <a:t>rekstri</a:t>
          </a:r>
          <a:endParaRPr lang="is-IS" sz="1800" kern="1200" dirty="0">
            <a:latin typeface="Aptos Black" panose="020B0004020202020204" pitchFamily="34" charset="0"/>
          </a:endParaRPr>
        </a:p>
      </dsp:txBody>
      <dsp:txXfrm>
        <a:off x="7537235" y="1701017"/>
        <a:ext cx="1394084" cy="20166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7"/>
          </a:xfrm>
          <a:prstGeom prst="rect">
            <a:avLst/>
          </a:prstGeom>
        </p:spPr>
        <p:txBody>
          <a:bodyPr vert="horz" lIns="95253" tIns="47626" rIns="95253" bIns="47626" rtlCol="0"/>
          <a:lstStyle>
            <a:lvl1pPr algn="l">
              <a:defRPr sz="13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7"/>
          </a:xfrm>
          <a:prstGeom prst="rect">
            <a:avLst/>
          </a:prstGeom>
        </p:spPr>
        <p:txBody>
          <a:bodyPr vert="horz" lIns="95253" tIns="47626" rIns="95253" bIns="47626" rtlCol="0"/>
          <a:lstStyle>
            <a:lvl1pPr algn="r">
              <a:defRPr sz="1300"/>
            </a:lvl1pPr>
          </a:lstStyle>
          <a:p>
            <a:fld id="{24D5A019-A2C8-4522-9231-EB1A02ED4A9B}" type="datetimeFigureOut">
              <a:rPr lang="is-IS" smtClean="0"/>
              <a:t>27.11.2024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35075"/>
            <a:ext cx="5918200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53" tIns="47626" rIns="95253" bIns="47626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5253" tIns="47626" rIns="95253" bIns="4762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6"/>
          </a:xfrm>
          <a:prstGeom prst="rect">
            <a:avLst/>
          </a:prstGeom>
        </p:spPr>
        <p:txBody>
          <a:bodyPr vert="horz" lIns="95253" tIns="47626" rIns="95253" bIns="47626" rtlCol="0" anchor="b"/>
          <a:lstStyle>
            <a:lvl1pPr algn="l">
              <a:defRPr sz="13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6"/>
          </a:xfrm>
          <a:prstGeom prst="rect">
            <a:avLst/>
          </a:prstGeom>
        </p:spPr>
        <p:txBody>
          <a:bodyPr vert="horz" lIns="95253" tIns="47626" rIns="95253" bIns="47626" rtlCol="0" anchor="b"/>
          <a:lstStyle>
            <a:lvl1pPr algn="r">
              <a:defRPr sz="1300"/>
            </a:lvl1pPr>
          </a:lstStyle>
          <a:p>
            <a:fld id="{25FA1233-A617-46FB-AB2B-F880F3471501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02207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ndsvirkjun.is/frettir/oliubrennsla-a-leid-ut-med-nyjum-samningi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A1233-A617-46FB-AB2B-F880F3471501}" type="slidenum">
              <a:rPr lang="is-IS" smtClean="0"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33465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338AF-3C0C-ECDF-7F74-2F1271EAC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2F589F-0E77-B5AD-8D6C-16CD46D4F3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ADF80A-91D4-40A6-E76F-BCDDB1F57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9287"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F2E3B-6304-AB19-FB79-E4063142F3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A1233-A617-46FB-AB2B-F880F3471501}" type="slidenum">
              <a:rPr lang="is-IS" smtClean="0"/>
              <a:t>10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113838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D9923-6371-C6DF-A3B0-635FBA632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ADEAC6-3DDA-0895-2FCA-54F39D2049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08822B-8517-AC8B-2677-9FDAB35C73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9287"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A03F6-1A34-2764-BA55-F7A353592A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A1233-A617-46FB-AB2B-F880F3471501}" type="slidenum">
              <a:rPr lang="is-IS" smtClean="0"/>
              <a:t>11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12350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A1233-A617-46FB-AB2B-F880F3471501}" type="slidenum">
              <a:rPr lang="is-IS" smtClean="0"/>
              <a:t>12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270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A1233-A617-46FB-AB2B-F880F3471501}" type="slidenum">
              <a:rPr lang="is-IS" smtClean="0"/>
              <a:t>13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766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72E8D-F539-0B6D-08D0-5B63ACC3B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DEB77A-D9FE-3B28-7B95-75CC1B75EE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38F0FD-4BC4-1D43-907B-8908675F06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1B842-7A18-4A1E-4104-9A09174D64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A1233-A617-46FB-AB2B-F880F3471501}" type="slidenum">
              <a:rPr lang="is-IS" smtClean="0"/>
              <a:t>14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162961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92ED2-ED94-C91B-54D2-BC440AA72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C9EEEE-37F1-3DAD-DFC7-CFDB7C94BB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70D1B1-C387-D75C-D809-DA0F0505DD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C18144-D0FD-299C-F8DA-3F564A1A8E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A1233-A617-46FB-AB2B-F880F3471501}" type="slidenum">
              <a:rPr lang="is-IS" smtClean="0"/>
              <a:t>15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227176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B60CD-1548-4390-5D07-C9EB2E26B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F6735D-6311-658B-959E-90B9FAC23C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F19955-6417-B35F-0C36-8659E5437F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E5B4F-841F-5F9E-C56E-0E1F7C03A0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A1233-A617-46FB-AB2B-F880F3471501}" type="slidenum">
              <a:rPr lang="is-IS" smtClean="0"/>
              <a:t>16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81244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8D1B4-2BA2-0A17-D306-FA62CEBBA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E48EDA-CDC7-718D-3D49-52B415305C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40D4E3-737F-A35A-6628-E9C6A47A71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9287"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CAD57-6DBF-AB29-247C-1AC563F7E7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A1233-A617-46FB-AB2B-F880F3471501}" type="slidenum">
              <a:rPr lang="is-IS" smtClean="0"/>
              <a:t>17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442109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C3053-7B2F-0257-1B9C-8A4131BCC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97AEE1-8124-B0D8-79A2-8D606E2163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99067E-34DA-7A59-01C6-FB8B57D12D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9287">
              <a:defRPr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84AA3-0234-35B2-0AE5-5706768725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A1233-A617-46FB-AB2B-F880F3471501}" type="slidenum">
              <a:rPr lang="is-IS" smtClean="0"/>
              <a:t>18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35430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A19FC-9957-177E-5D0A-762B3C8B4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18389F-C322-7502-B0AF-B32A2F05F0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A3FB39-08EB-5BFD-6A06-B9AF9545F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9287">
              <a:defRPr/>
            </a:pPr>
            <a:r>
              <a:rPr lang="en-US" b="0" dirty="0" err="1"/>
              <a:t>Að</a:t>
            </a:r>
            <a:r>
              <a:rPr lang="en-US" b="0" dirty="0"/>
              <a:t> </a:t>
            </a:r>
            <a:r>
              <a:rPr lang="en-US" b="0" dirty="0" err="1"/>
              <a:t>lokum</a:t>
            </a:r>
            <a:r>
              <a:rPr lang="en-US" b="0" dirty="0"/>
              <a:t> langar </a:t>
            </a:r>
            <a:r>
              <a:rPr lang="en-US" b="0" dirty="0" err="1"/>
              <a:t>mig</a:t>
            </a:r>
            <a:r>
              <a:rPr lang="en-US" b="0" dirty="0"/>
              <a:t> </a:t>
            </a:r>
            <a:r>
              <a:rPr lang="en-US" b="0" dirty="0" err="1"/>
              <a:t>að</a:t>
            </a:r>
            <a:r>
              <a:rPr lang="en-US" b="0" dirty="0"/>
              <a:t> </a:t>
            </a:r>
            <a:r>
              <a:rPr lang="en-US" b="0" dirty="0" err="1"/>
              <a:t>hvetja</a:t>
            </a:r>
            <a:r>
              <a:rPr lang="en-US" b="0" dirty="0"/>
              <a:t> </a:t>
            </a:r>
            <a:r>
              <a:rPr lang="en-US" b="0" dirty="0" err="1"/>
              <a:t>öll</a:t>
            </a:r>
            <a:r>
              <a:rPr lang="en-US" b="0" dirty="0"/>
              <a:t> </a:t>
            </a:r>
            <a:r>
              <a:rPr lang="en-US" b="0" dirty="0" err="1"/>
              <a:t>til</a:t>
            </a:r>
            <a:r>
              <a:rPr lang="en-US" b="0" dirty="0"/>
              <a:t> </a:t>
            </a:r>
            <a:r>
              <a:rPr lang="en-US" b="0" dirty="0" err="1"/>
              <a:t>að</a:t>
            </a:r>
            <a:r>
              <a:rPr lang="en-US" b="0" dirty="0"/>
              <a:t> </a:t>
            </a:r>
            <a:r>
              <a:rPr lang="en-US" b="0" dirty="0" err="1"/>
              <a:t>svara</a:t>
            </a:r>
            <a:r>
              <a:rPr lang="en-US" b="0" dirty="0"/>
              <a:t> </a:t>
            </a:r>
            <a:r>
              <a:rPr lang="en-US" b="0" dirty="0" err="1"/>
              <a:t>þessari</a:t>
            </a:r>
            <a:r>
              <a:rPr lang="en-US" b="0" dirty="0"/>
              <a:t> </a:t>
            </a:r>
            <a:r>
              <a:rPr lang="en-US" b="0" dirty="0" err="1"/>
              <a:t>könnun</a:t>
            </a:r>
            <a:r>
              <a:rPr lang="en-US" b="0" dirty="0"/>
              <a:t>,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hún</a:t>
            </a:r>
            <a:r>
              <a:rPr lang="en-US" b="0" dirty="0"/>
              <a:t> </a:t>
            </a:r>
            <a:r>
              <a:rPr lang="en-US" b="0" dirty="0" err="1"/>
              <a:t>hjálpar</a:t>
            </a:r>
            <a:r>
              <a:rPr lang="en-US" b="0" dirty="0"/>
              <a:t> </a:t>
            </a:r>
            <a:r>
              <a:rPr lang="en-US" b="0" dirty="0" err="1"/>
              <a:t>okkur</a:t>
            </a:r>
            <a:r>
              <a:rPr lang="en-US" b="0" dirty="0"/>
              <a:t> </a:t>
            </a:r>
            <a:r>
              <a:rPr lang="en-US" b="0" dirty="0" err="1"/>
              <a:t>að</a:t>
            </a:r>
            <a:r>
              <a:rPr lang="en-US" b="0" dirty="0"/>
              <a:t> </a:t>
            </a:r>
            <a:r>
              <a:rPr lang="en-US" b="0" dirty="0" err="1"/>
              <a:t>greina</a:t>
            </a:r>
            <a:r>
              <a:rPr lang="en-US" b="0" dirty="0"/>
              <a:t> </a:t>
            </a:r>
            <a:r>
              <a:rPr lang="en-US" b="0" dirty="0" err="1"/>
              <a:t>áfram</a:t>
            </a:r>
            <a:r>
              <a:rPr lang="en-US" b="0" dirty="0"/>
              <a:t> </a:t>
            </a:r>
            <a:r>
              <a:rPr lang="en-US" b="0" dirty="0" err="1"/>
              <a:t>hvernig</a:t>
            </a:r>
            <a:r>
              <a:rPr lang="en-US" b="0" dirty="0"/>
              <a:t> </a:t>
            </a:r>
            <a:r>
              <a:rPr lang="en-US" b="0" dirty="0" err="1"/>
              <a:t>innviðum</a:t>
            </a:r>
            <a:r>
              <a:rPr lang="en-US" b="0" dirty="0"/>
              <a:t> er </a:t>
            </a:r>
            <a:r>
              <a:rPr lang="en-US" b="0" dirty="0" err="1"/>
              <a:t>háttað</a:t>
            </a:r>
            <a:r>
              <a:rPr lang="en-US" b="0" dirty="0"/>
              <a:t>, </a:t>
            </a:r>
            <a:r>
              <a:rPr lang="en-US" b="0" dirty="0" err="1"/>
              <a:t>hversu</a:t>
            </a:r>
            <a:r>
              <a:rPr lang="en-US" b="0" dirty="0"/>
              <a:t> </a:t>
            </a:r>
            <a:r>
              <a:rPr lang="en-US" b="0" dirty="0" err="1"/>
              <a:t>mörg</a:t>
            </a:r>
            <a:r>
              <a:rPr lang="en-US" b="0" dirty="0"/>
              <a:t> </a:t>
            </a:r>
            <a:r>
              <a:rPr lang="en-US" b="0" dirty="0" err="1"/>
              <a:t>heimili</a:t>
            </a:r>
            <a:r>
              <a:rPr lang="en-US" b="0" dirty="0"/>
              <a:t> </a:t>
            </a:r>
            <a:r>
              <a:rPr lang="en-US" b="0" dirty="0" err="1"/>
              <a:t>eru</a:t>
            </a:r>
            <a:r>
              <a:rPr lang="en-US" b="0" dirty="0"/>
              <a:t> </a:t>
            </a:r>
            <a:r>
              <a:rPr lang="en-US" b="0" dirty="0" err="1"/>
              <a:t>það</a:t>
            </a:r>
            <a:r>
              <a:rPr lang="en-US" b="0" dirty="0"/>
              <a:t> </a:t>
            </a:r>
            <a:r>
              <a:rPr lang="en-US" b="0" dirty="0" err="1"/>
              <a:t>sem</a:t>
            </a:r>
            <a:r>
              <a:rPr lang="en-US" b="0" dirty="0"/>
              <a:t> </a:t>
            </a:r>
            <a:r>
              <a:rPr lang="en-US" b="0" dirty="0" err="1"/>
              <a:t>þurfa</a:t>
            </a:r>
            <a:r>
              <a:rPr lang="en-US" b="0" dirty="0"/>
              <a:t> </a:t>
            </a:r>
            <a:r>
              <a:rPr lang="en-US" b="0" dirty="0" err="1"/>
              <a:t>að</a:t>
            </a:r>
            <a:r>
              <a:rPr lang="en-US" b="0" dirty="0"/>
              <a:t> </a:t>
            </a:r>
            <a:r>
              <a:rPr lang="en-US" b="0" dirty="0" err="1"/>
              <a:t>ráðast</a:t>
            </a:r>
            <a:r>
              <a:rPr lang="en-US" b="0" dirty="0"/>
              <a:t> í </a:t>
            </a:r>
            <a:r>
              <a:rPr lang="en-US" b="0" dirty="0" err="1"/>
              <a:t>breytingar</a:t>
            </a:r>
            <a:r>
              <a:rPr lang="en-US" b="0" dirty="0"/>
              <a:t> </a:t>
            </a:r>
            <a:r>
              <a:rPr lang="en-US" b="0" dirty="0" err="1"/>
              <a:t>ef</a:t>
            </a:r>
            <a:r>
              <a:rPr lang="en-US" b="0" dirty="0"/>
              <a:t> </a:t>
            </a:r>
            <a:r>
              <a:rPr lang="en-US" b="0" dirty="0" err="1"/>
              <a:t>vilji</a:t>
            </a:r>
            <a:r>
              <a:rPr lang="en-US" b="0" dirty="0"/>
              <a:t> er </a:t>
            </a:r>
            <a:r>
              <a:rPr lang="en-US" b="0" dirty="0" err="1"/>
              <a:t>til</a:t>
            </a:r>
            <a:r>
              <a:rPr lang="en-US" b="0" dirty="0"/>
              <a:t> </a:t>
            </a:r>
            <a:r>
              <a:rPr lang="en-US" b="0" dirty="0" err="1"/>
              <a:t>að</a:t>
            </a:r>
            <a:r>
              <a:rPr lang="en-US" b="0" dirty="0"/>
              <a:t> </a:t>
            </a:r>
            <a:r>
              <a:rPr lang="en-US" b="0" dirty="0" err="1"/>
              <a:t>tengjast</a:t>
            </a:r>
            <a:r>
              <a:rPr lang="en-US" b="0" dirty="0"/>
              <a:t> </a:t>
            </a:r>
            <a:r>
              <a:rPr lang="en-US" b="0" dirty="0" err="1"/>
              <a:t>veitunni</a:t>
            </a:r>
            <a:r>
              <a:rPr lang="en-US" b="0" dirty="0"/>
              <a:t> </a:t>
            </a:r>
            <a:r>
              <a:rPr lang="en-US" b="0" dirty="0" err="1"/>
              <a:t>og</a:t>
            </a:r>
            <a:r>
              <a:rPr lang="en-US" b="0" dirty="0"/>
              <a:t> </a:t>
            </a:r>
            <a:r>
              <a:rPr lang="en-US" b="0" dirty="0" err="1"/>
              <a:t>byggja</a:t>
            </a:r>
            <a:r>
              <a:rPr lang="en-US" b="0" dirty="0"/>
              <a:t> </a:t>
            </a:r>
            <a:r>
              <a:rPr lang="en-US" b="0" dirty="0" err="1"/>
              <a:t>hana</a:t>
            </a:r>
            <a:r>
              <a:rPr lang="en-US" b="0" dirty="0"/>
              <a:t> </a:t>
            </a:r>
            <a:r>
              <a:rPr lang="en-US" b="0" dirty="0" err="1"/>
              <a:t>upp</a:t>
            </a:r>
            <a:r>
              <a:rPr lang="en-US" b="0" dirty="0"/>
              <a:t> </a:t>
            </a:r>
            <a:r>
              <a:rPr lang="en-US" b="0" dirty="0" err="1"/>
              <a:t>áfram</a:t>
            </a:r>
            <a:r>
              <a:rPr lang="en-US" b="0" dirty="0"/>
              <a:t>.</a:t>
            </a:r>
          </a:p>
          <a:p>
            <a:pPr defTabSz="879287">
              <a:defRPr/>
            </a:pPr>
            <a:r>
              <a:rPr lang="en-US" b="0" dirty="0" err="1"/>
              <a:t>Þetta</a:t>
            </a:r>
            <a:r>
              <a:rPr lang="en-US" b="0" dirty="0"/>
              <a:t> er </a:t>
            </a:r>
            <a:r>
              <a:rPr lang="en-US" b="0" dirty="0" err="1"/>
              <a:t>mikilvægur</a:t>
            </a:r>
            <a:r>
              <a:rPr lang="en-US" b="0" dirty="0"/>
              <a:t> </a:t>
            </a:r>
            <a:r>
              <a:rPr lang="en-US" b="0" dirty="0" err="1"/>
              <a:t>liður</a:t>
            </a:r>
            <a:r>
              <a:rPr lang="en-US" b="0" dirty="0"/>
              <a:t> í </a:t>
            </a:r>
            <a:r>
              <a:rPr lang="en-US" b="0" dirty="0" err="1"/>
              <a:t>áframhaldandi</a:t>
            </a:r>
            <a:r>
              <a:rPr lang="en-US" b="0" dirty="0"/>
              <a:t> </a:t>
            </a:r>
            <a:r>
              <a:rPr lang="en-US" b="0" dirty="0" err="1"/>
              <a:t>vinnu</a:t>
            </a:r>
            <a:r>
              <a:rPr lang="en-US" b="0" dirty="0"/>
              <a:t> </a:t>
            </a:r>
            <a:r>
              <a:rPr lang="en-US" b="0" dirty="0" err="1"/>
              <a:t>okkar</a:t>
            </a:r>
            <a:r>
              <a:rPr lang="en-US" b="0" dirty="0"/>
              <a:t> </a:t>
            </a:r>
            <a:r>
              <a:rPr lang="en-US" b="0" dirty="0" err="1"/>
              <a:t>við</a:t>
            </a:r>
            <a:r>
              <a:rPr lang="en-US" b="0" dirty="0"/>
              <a:t> </a:t>
            </a:r>
            <a:r>
              <a:rPr lang="en-US" b="0" dirty="0" err="1"/>
              <a:t>að</a:t>
            </a:r>
            <a:r>
              <a:rPr lang="en-US" b="0" dirty="0"/>
              <a:t> </a:t>
            </a:r>
            <a:r>
              <a:rPr lang="en-US" b="0" dirty="0" err="1"/>
              <a:t>skipuleggja</a:t>
            </a:r>
            <a:r>
              <a:rPr lang="en-US" b="0" dirty="0"/>
              <a:t> </a:t>
            </a:r>
            <a:r>
              <a:rPr lang="en-US" b="0" dirty="0" err="1"/>
              <a:t>næstu</a:t>
            </a:r>
            <a:r>
              <a:rPr lang="en-US" b="0" dirty="0"/>
              <a:t> </a:t>
            </a:r>
            <a:r>
              <a:rPr lang="en-US" b="0" dirty="0" err="1"/>
              <a:t>skref</a:t>
            </a:r>
            <a:r>
              <a:rPr lang="en-US" b="0" dirty="0"/>
              <a:t>.</a:t>
            </a:r>
          </a:p>
          <a:p>
            <a:pPr defTabSz="879287">
              <a:defRPr/>
            </a:pPr>
            <a:endParaRPr lang="en-US" b="0" dirty="0"/>
          </a:p>
          <a:p>
            <a:pPr defTabSz="879287">
              <a:defRPr/>
            </a:pPr>
            <a:r>
              <a:rPr lang="en-US" b="0" dirty="0" err="1"/>
              <a:t>Einnig</a:t>
            </a:r>
            <a:r>
              <a:rPr lang="en-US" b="0" dirty="0"/>
              <a:t> er </a:t>
            </a:r>
            <a:r>
              <a:rPr lang="en-US" b="0" dirty="0" err="1"/>
              <a:t>hægt</a:t>
            </a:r>
            <a:r>
              <a:rPr lang="en-US" b="0" dirty="0"/>
              <a:t> </a:t>
            </a:r>
            <a:r>
              <a:rPr lang="en-US" b="0" dirty="0" err="1"/>
              <a:t>að</a:t>
            </a:r>
            <a:r>
              <a:rPr lang="en-US" b="0" dirty="0"/>
              <a:t> </a:t>
            </a:r>
            <a:r>
              <a:rPr lang="en-US" b="0" dirty="0" err="1"/>
              <a:t>koma</a:t>
            </a:r>
            <a:r>
              <a:rPr lang="en-US" b="0" dirty="0"/>
              <a:t> á </a:t>
            </a:r>
            <a:r>
              <a:rPr lang="en-US" b="0" dirty="0" err="1"/>
              <a:t>framfæri</a:t>
            </a:r>
            <a:r>
              <a:rPr lang="en-US" b="0" dirty="0"/>
              <a:t> </a:t>
            </a:r>
            <a:r>
              <a:rPr lang="en-US" b="0" dirty="0" err="1"/>
              <a:t>athugasemdum</a:t>
            </a:r>
            <a:r>
              <a:rPr lang="en-US" b="0" dirty="0"/>
              <a:t> </a:t>
            </a:r>
            <a:r>
              <a:rPr lang="en-US" b="0" dirty="0" err="1"/>
              <a:t>varðandi</a:t>
            </a:r>
            <a:r>
              <a:rPr lang="en-US" b="0" dirty="0"/>
              <a:t> </a:t>
            </a:r>
            <a:r>
              <a:rPr lang="en-US" b="0" dirty="0" err="1"/>
              <a:t>veituna</a:t>
            </a:r>
            <a:r>
              <a:rPr lang="en-US" b="0" dirty="0"/>
              <a:t> </a:t>
            </a:r>
            <a:r>
              <a:rPr lang="en-US" b="0" dirty="0" err="1"/>
              <a:t>eða</a:t>
            </a:r>
            <a:r>
              <a:rPr lang="en-US" b="0" dirty="0"/>
              <a:t> bara </a:t>
            </a:r>
            <a:r>
              <a:rPr lang="en-US" b="0" dirty="0" err="1"/>
              <a:t>hvað</a:t>
            </a:r>
            <a:r>
              <a:rPr lang="en-US" b="0" dirty="0"/>
              <a:t> </a:t>
            </a:r>
            <a:r>
              <a:rPr lang="en-US" b="0" dirty="0" err="1"/>
              <a:t>sem</a:t>
            </a:r>
            <a:r>
              <a:rPr lang="en-US" b="0" dirty="0"/>
              <a:t> er, </a:t>
            </a:r>
            <a:r>
              <a:rPr lang="en-US" b="0" dirty="0" err="1"/>
              <a:t>sem</a:t>
            </a:r>
            <a:r>
              <a:rPr lang="en-US" b="0" dirty="0"/>
              <a:t> </a:t>
            </a:r>
            <a:r>
              <a:rPr lang="en-US" b="0" dirty="0" err="1"/>
              <a:t>tengist</a:t>
            </a:r>
            <a:r>
              <a:rPr lang="en-US" b="0" dirty="0"/>
              <a:t> </a:t>
            </a:r>
            <a:r>
              <a:rPr lang="en-US" b="0" dirty="0" err="1"/>
              <a:t>hitaveitumálum</a:t>
            </a:r>
            <a:r>
              <a:rPr lang="en-US" b="0" dirty="0"/>
              <a:t> á </a:t>
            </a:r>
            <a:r>
              <a:rPr lang="en-US" b="0" dirty="0" err="1"/>
              <a:t>svæðinu</a:t>
            </a:r>
            <a:r>
              <a:rPr lang="en-US" b="0"/>
              <a:t>.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472F8-FBBB-F6BD-F442-2EFB3E551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A1233-A617-46FB-AB2B-F880F3471501}" type="slidenum">
              <a:rPr lang="is-IS" smtClean="0"/>
              <a:t>19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7211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A1233-A617-46FB-AB2B-F880F3471501}" type="slidenum">
              <a:rPr lang="is-IS" smtClean="0"/>
              <a:t>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71811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9287">
              <a:defRPr/>
            </a:pP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A1233-A617-46FB-AB2B-F880F3471501}" type="slidenum">
              <a:rPr lang="is-IS" smtClean="0"/>
              <a:t>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89992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9287">
              <a:defRPr/>
            </a:pPr>
            <a:endParaRPr lang="is-I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A1233-A617-46FB-AB2B-F880F3471501}" type="slidenum">
              <a:rPr lang="is-IS" smtClean="0"/>
              <a:t>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54138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C0401-0E9E-794D-F1A2-72F2C0AFE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4E1296-9C7C-779E-8A1B-FB94D07000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51CB84-3E0B-00B8-1F43-F446A9ADED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9287">
              <a:defRPr/>
            </a:pPr>
            <a:endParaRPr lang="is-IS" b="1" dirty="0"/>
          </a:p>
          <a:p>
            <a:pPr defTabSz="879287">
              <a:defRPr/>
            </a:pPr>
            <a:endParaRPr lang="is-I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B30DB7-876A-DA21-48FD-804D9F6744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A1233-A617-46FB-AB2B-F880F3471501}" type="slidenum">
              <a:rPr lang="is-IS" smtClean="0"/>
              <a:t>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70680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C9750-DE86-2CE8-A5EC-D5EA0EA2F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BDD79F-4BAB-FD2E-480A-ED9015F590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5CFEB4-E931-AFE6-CDA9-6B146C27A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9287">
              <a:defRPr/>
            </a:pPr>
            <a:endParaRPr lang="is-I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B7771E-04FA-FF75-0995-362DE786AD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A1233-A617-46FB-AB2B-F880F3471501}" type="slidenum">
              <a:rPr lang="is-IS" smtClean="0"/>
              <a:t>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61748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E4D3D-056D-70E9-B0EB-C3A74445C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127535-98B9-9549-57A0-BF7F28F2EA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26C713-C10E-1C90-E9FB-741777D059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9287">
              <a:defRPr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A6EA1-9CEF-D2BB-6340-7F7A40E0A3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A1233-A617-46FB-AB2B-F880F3471501}" type="slidenum">
              <a:rPr lang="is-IS" smtClean="0"/>
              <a:t>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94230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7C3BE-AEB2-4ACA-5927-776D42D1D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B87986-FED8-6086-A82F-C10150C4F8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608767-9DD5-AD0E-2D5E-EF1B406665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9287">
              <a:defRPr/>
            </a:pPr>
            <a:endParaRPr lang="en-US" b="0" dirty="0"/>
          </a:p>
          <a:p>
            <a:pPr defTabSz="879287">
              <a:defRPr/>
            </a:pPr>
            <a:r>
              <a:rPr lang="is-IS" dirty="0">
                <a:hlinkClick r:id="rId3"/>
              </a:rPr>
              <a:t>Olíubrennsla á leið út með nýjum samningi - Orka úr 100% endurnýjanlegum orkugjöfum</a:t>
            </a:r>
            <a:endParaRPr lang="is-I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994E3-96DF-0AFA-D34C-E162B6352A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A1233-A617-46FB-AB2B-F880F3471501}" type="slidenum">
              <a:rPr lang="is-IS" smtClean="0"/>
              <a:t>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70109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24D01-B822-2E8B-7E4F-E3763C93F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C700F5-A742-1021-375D-DEF1EDABD9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CB484A-34FF-587D-52ED-4BA7A1333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9287">
              <a:defRPr/>
            </a:pPr>
            <a:endParaRPr lang="is-I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AD17B-69A8-9656-0FDE-B97757679A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A1233-A617-46FB-AB2B-F880F3471501}" type="slidenum">
              <a:rPr lang="is-IS" smtClean="0"/>
              <a:t>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88667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65F11-4CB2-1DB9-EC4A-0112638E2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684" y="1950244"/>
            <a:ext cx="845997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F3D2A-75EA-434C-CE75-A58D418DD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3684" y="490775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75089-762F-89FD-D416-CA324AC6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EC34-2889-413B-B902-F174CD99DA48}" type="datetimeFigureOut">
              <a:rPr lang="is-IS" smtClean="0"/>
              <a:t>27.11.2024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67205-9814-8CEF-037D-E6A089B75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DCCF6-D441-D819-7384-44F65B65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C50C-4BF9-416A-9083-09308A0AC06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06065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012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665BC-4D4A-C0F8-C154-CEC6C14F8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E0419F-8BD7-81CC-3715-6E56FB380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BB1EC-071D-E894-37E7-092B2196F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EC34-2889-413B-B902-F174CD99DA48}" type="datetimeFigureOut">
              <a:rPr lang="is-IS" smtClean="0"/>
              <a:t>27.11.2024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EB399-518A-E0B2-2415-702F850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6B9DC-5B10-9C01-E3CB-7A8C70344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C50C-4BF9-416A-9083-09308A0AC06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39624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CA9E18-93F6-2DC1-43AE-FC5FAFDB23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F8D17D-6428-DD56-3B74-FD2D28E48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D3C0C-02EF-EB09-EE1B-7D037242E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EC34-2889-413B-B902-F174CD99DA48}" type="datetimeFigureOut">
              <a:rPr lang="is-IS" smtClean="0"/>
              <a:t>27.11.2024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12F32-A11B-8319-DFDA-32912EA0A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77465-B1C3-0FD9-DCBE-D96E04B35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C50C-4BF9-416A-9083-09308A0AC06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20150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65F11-4CB2-1DB9-EC4A-0112638E2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845997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F3D2A-75EA-434C-CE75-A58D418DD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75089-762F-89FD-D416-CA324AC6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EC34-2889-413B-B902-F174CD99DA48}" type="datetimeFigureOut">
              <a:rPr lang="is-IS" smtClean="0"/>
              <a:t>27.11.2024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67205-9814-8CEF-037D-E6A089B75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DCCF6-D441-D819-7384-44F65B65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C50C-4BF9-416A-9083-09308A0AC06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81996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B9A9E-B799-1ABB-2F9C-1BFC450C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F90B2-AC52-7FEA-C9D2-2FEA5DBD7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9DB4A-9011-5F06-B0C3-42C946498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EC34-2889-413B-B902-F174CD99DA48}" type="datetimeFigureOut">
              <a:rPr lang="is-IS" smtClean="0"/>
              <a:t>27.11.2024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21DFD-8C2A-F999-547C-0283D0A19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1A242-9DA1-C399-45C9-6DC8ABC7C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C50C-4BF9-416A-9083-09308A0AC06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59924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39397-90E8-1E7A-B11F-DB3F9D214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CCCCA-B1F4-072F-72B6-5C8BBB502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E93AA-8153-C304-B662-FB0821F2E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EC34-2889-413B-B902-F174CD99DA48}" type="datetimeFigureOut">
              <a:rPr lang="is-IS" smtClean="0"/>
              <a:t>27.11.2024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3D61D-52C8-8084-F37B-5016CC161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2EF94-93FA-C5C0-D076-56D1D6775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C50C-4BF9-416A-9083-09308A0AC06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54443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FF49-801D-5AE8-A8D3-7EE73DE51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2B611-AAEF-7CDE-21A9-5765FF8173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F36E1B-1252-EE09-12AC-5BEC95940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83993C-DCF0-5AE7-7946-8BC49F67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EC34-2889-413B-B902-F174CD99DA48}" type="datetimeFigureOut">
              <a:rPr lang="is-IS" smtClean="0"/>
              <a:t>27.11.2024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B5B349-33E2-2264-D64D-8DA4F4E79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C19C4-8F9E-EC3F-ABAE-43B84E844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C50C-4BF9-416A-9083-09308A0AC06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29970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720BE-D28F-53C2-144C-C57CD3D90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5CD23-472C-D976-8DFD-5F182D751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5872C-C5C2-9CDD-1D31-07426A210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4360D2-695A-128A-0FCB-564A5BACDE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37B699-3D1A-6614-3A99-B402116192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29AC5E-F5D7-F8C6-1A4C-68D2AFFC5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EC34-2889-413B-B902-F174CD99DA48}" type="datetimeFigureOut">
              <a:rPr lang="is-IS" smtClean="0"/>
              <a:t>27.11.2024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A0095C-5AA8-77C2-E56F-8D6B673D7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745144-10C1-BE98-8E7D-FFC4BF718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C50C-4BF9-416A-9083-09308A0AC06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08291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8310F-115A-5805-5C56-48EB1DB0D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1E31F4-3F92-1025-675F-118D341AC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EC34-2889-413B-B902-F174CD99DA48}" type="datetimeFigureOut">
              <a:rPr lang="is-IS" smtClean="0"/>
              <a:t>27.11.2024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B5909-2B0C-25FF-FD1A-2D127B1E5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1AF27D-AE7E-8C30-83F8-44BB2EF8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C50C-4BF9-416A-9083-09308A0AC06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41099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29C8-AE6E-821E-6108-2BE1BBB98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EC34-2889-413B-B902-F174CD99DA48}" type="datetimeFigureOut">
              <a:rPr lang="is-IS" smtClean="0"/>
              <a:t>27.11.2024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A8DD9F-B213-B123-6F7B-5CF809FAA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2BA0E-6D85-181B-7694-633B40213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C50C-4BF9-416A-9083-09308A0AC06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87784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B9A9E-B799-1ABB-2F9C-1BFC450C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F90B2-AC52-7FEA-C9D2-2FEA5DBD7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9DB4A-9011-5F06-B0C3-42C946498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EC34-2889-413B-B902-F174CD99DA48}" type="datetimeFigureOut">
              <a:rPr lang="is-IS" smtClean="0"/>
              <a:t>27.11.2024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21DFD-8C2A-F999-547C-0283D0A19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1A242-9DA1-C399-45C9-6DC8ABC7C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C50C-4BF9-416A-9083-09308A0AC06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16856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06E58-98B8-664A-6E53-8307B653F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2D5E3-7C77-49EC-5484-438E3D0B9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FBD9-5884-6918-86EE-DA427DA03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BC3F7-C4DC-85D7-CF8B-6224AAFD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EC34-2889-413B-B902-F174CD99DA48}" type="datetimeFigureOut">
              <a:rPr lang="is-IS" smtClean="0"/>
              <a:t>27.11.2024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C3F6EA-1126-FE16-B6CA-6239C5DDB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FD81E7-7FE8-A685-C4C5-5720ADC2F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C50C-4BF9-416A-9083-09308A0AC06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94988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2034E-7276-48A6-D1C9-76F4C8A6D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91C76-6187-1C49-FBAA-B3949E880C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A2A59-F608-060B-C9D1-14A7F13C8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05E3F4-FF35-4916-F434-AA39D9B92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EC34-2889-413B-B902-F174CD99DA48}" type="datetimeFigureOut">
              <a:rPr lang="is-IS" smtClean="0"/>
              <a:t>27.11.2024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E90F0-8C48-64AD-42FE-BEC1CE7C7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F699DB-09D9-FE2C-A7F7-CE659EF00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C50C-4BF9-416A-9083-09308A0AC06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11530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665BC-4D4A-C0F8-C154-CEC6C14F8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E0419F-8BD7-81CC-3715-6E56FB380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BB1EC-071D-E894-37E7-092B2196F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EC34-2889-413B-B902-F174CD99DA48}" type="datetimeFigureOut">
              <a:rPr lang="is-IS" smtClean="0"/>
              <a:t>27.11.2024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EB399-518A-E0B2-2415-702F850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6B9DC-5B10-9C01-E3CB-7A8C70344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C50C-4BF9-416A-9083-09308A0AC06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26538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CA9E18-93F6-2DC1-43AE-FC5FAFDB23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F8D17D-6428-DD56-3B74-FD2D28E48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D3C0C-02EF-EB09-EE1B-7D037242E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EC34-2889-413B-B902-F174CD99DA48}" type="datetimeFigureOut">
              <a:rPr lang="is-IS" smtClean="0"/>
              <a:t>27.11.2024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12F32-A11B-8319-DFDA-32912EA0A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77465-B1C3-0FD9-DCBE-D96E04B35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C50C-4BF9-416A-9083-09308A0AC06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91695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39397-90E8-1E7A-B11F-DB3F9D214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CCCCA-B1F4-072F-72B6-5C8BBB502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E93AA-8153-C304-B662-FB0821F2E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EC34-2889-413B-B902-F174CD99DA48}" type="datetimeFigureOut">
              <a:rPr lang="is-IS" smtClean="0"/>
              <a:t>27.11.2024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3D61D-52C8-8084-F37B-5016CC161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2EF94-93FA-C5C0-D076-56D1D6775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C50C-4BF9-416A-9083-09308A0AC06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76359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FF49-801D-5AE8-A8D3-7EE73DE51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2B611-AAEF-7CDE-21A9-5765FF8173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F36E1B-1252-EE09-12AC-5BEC95940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83993C-DCF0-5AE7-7946-8BC49F67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EC34-2889-413B-B902-F174CD99DA48}" type="datetimeFigureOut">
              <a:rPr lang="is-IS" smtClean="0"/>
              <a:t>27.11.2024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B5B349-33E2-2264-D64D-8DA4F4E79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C19C4-8F9E-EC3F-ABAE-43B84E844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C50C-4BF9-416A-9083-09308A0AC06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90437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720BE-D28F-53C2-144C-C57CD3D90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5CD23-472C-D976-8DFD-5F182D751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5872C-C5C2-9CDD-1D31-07426A210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4360D2-695A-128A-0FCB-564A5BACDE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37B699-3D1A-6614-3A99-B402116192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29AC5E-F5D7-F8C6-1A4C-68D2AFFC5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EC34-2889-413B-B902-F174CD99DA48}" type="datetimeFigureOut">
              <a:rPr lang="is-IS" smtClean="0"/>
              <a:t>27.11.2024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A0095C-5AA8-77C2-E56F-8D6B673D7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745144-10C1-BE98-8E7D-FFC4BF718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C50C-4BF9-416A-9083-09308A0AC06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97822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8310F-115A-5805-5C56-48EB1DB0D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1E31F4-3F92-1025-675F-118D341AC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EC34-2889-413B-B902-F174CD99DA48}" type="datetimeFigureOut">
              <a:rPr lang="is-IS" smtClean="0"/>
              <a:t>27.11.2024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B5909-2B0C-25FF-FD1A-2D127B1E5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1AF27D-AE7E-8C30-83F8-44BB2EF8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C50C-4BF9-416A-9083-09308A0AC06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29285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29C8-AE6E-821E-6108-2BE1BBB98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EC34-2889-413B-B902-F174CD99DA48}" type="datetimeFigureOut">
              <a:rPr lang="is-IS" smtClean="0"/>
              <a:t>27.11.2024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A8DD9F-B213-B123-6F7B-5CF809FAA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2BA0E-6D85-181B-7694-633B40213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C50C-4BF9-416A-9083-09308A0AC06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79723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06E58-98B8-664A-6E53-8307B653F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7313612" cy="1600200"/>
          </a:xfrm>
        </p:spPr>
        <p:txBody>
          <a:bodyPr anchor="b"/>
          <a:lstStyle>
            <a:lvl1pPr>
              <a:defRPr sz="3200">
                <a:solidFill>
                  <a:srgbClr val="58B0E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2D5E3-7C77-49EC-5484-438E3D0B9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2057400"/>
            <a:ext cx="2970212" cy="3803650"/>
          </a:xfrm>
        </p:spPr>
        <p:txBody>
          <a:bodyPr/>
          <a:lstStyle>
            <a:lvl1pPr>
              <a:defRPr sz="3200">
                <a:solidFill>
                  <a:srgbClr val="58B0E3"/>
                </a:solidFill>
              </a:defRPr>
            </a:lvl1pPr>
            <a:lvl2pPr>
              <a:defRPr sz="2800">
                <a:solidFill>
                  <a:srgbClr val="58B0E3"/>
                </a:solidFill>
              </a:defRPr>
            </a:lvl2pPr>
            <a:lvl3pPr>
              <a:defRPr sz="2400">
                <a:solidFill>
                  <a:srgbClr val="58B0E3"/>
                </a:solidFill>
              </a:defRPr>
            </a:lvl3pPr>
            <a:lvl4pPr>
              <a:defRPr sz="2000">
                <a:solidFill>
                  <a:srgbClr val="58B0E3"/>
                </a:solidFill>
              </a:defRPr>
            </a:lvl4pPr>
            <a:lvl5pPr>
              <a:defRPr sz="2000">
                <a:solidFill>
                  <a:srgbClr val="58B0E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FBD9-5884-6918-86EE-DA427DA03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58B0E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BC3F7-C4DC-85D7-CF8B-6224AAFD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8B0E3"/>
                </a:solidFill>
              </a:defRPr>
            </a:lvl1pPr>
          </a:lstStyle>
          <a:p>
            <a:fld id="{4A6BEC34-2889-413B-B902-F174CD99DA48}" type="datetimeFigureOut">
              <a:rPr lang="is-IS" smtClean="0"/>
              <a:pPr/>
              <a:t>27.11.2024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C3F6EA-1126-FE16-B6CA-6239C5DDB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8B0E3"/>
                </a:solidFill>
              </a:defRPr>
            </a:lvl1pPr>
          </a:lstStyle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FD81E7-7FE8-A685-C4C5-5720ADC2F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8B0E3"/>
                </a:solidFill>
              </a:defRPr>
            </a:lvl1pPr>
          </a:lstStyle>
          <a:p>
            <a:fld id="{88A8C50C-4BF9-416A-9083-09308A0AC064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09196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06E58-98B8-664A-6E53-8307B653F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7313612" cy="1600200"/>
          </a:xfrm>
        </p:spPr>
        <p:txBody>
          <a:bodyPr anchor="b"/>
          <a:lstStyle>
            <a:lvl1pPr>
              <a:defRPr sz="3200">
                <a:solidFill>
                  <a:srgbClr val="58B0E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2D5E3-7C77-49EC-5484-438E3D0B9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2057400"/>
            <a:ext cx="2970212" cy="3803650"/>
          </a:xfrm>
        </p:spPr>
        <p:txBody>
          <a:bodyPr/>
          <a:lstStyle>
            <a:lvl1pPr>
              <a:defRPr sz="3200">
                <a:solidFill>
                  <a:srgbClr val="58B0E3"/>
                </a:solidFill>
              </a:defRPr>
            </a:lvl1pPr>
            <a:lvl2pPr>
              <a:defRPr sz="2800">
                <a:solidFill>
                  <a:srgbClr val="58B0E3"/>
                </a:solidFill>
              </a:defRPr>
            </a:lvl2pPr>
            <a:lvl3pPr>
              <a:defRPr sz="2400">
                <a:solidFill>
                  <a:srgbClr val="58B0E3"/>
                </a:solidFill>
              </a:defRPr>
            </a:lvl3pPr>
            <a:lvl4pPr>
              <a:defRPr sz="2000">
                <a:solidFill>
                  <a:srgbClr val="58B0E3"/>
                </a:solidFill>
              </a:defRPr>
            </a:lvl4pPr>
            <a:lvl5pPr>
              <a:defRPr sz="2000">
                <a:solidFill>
                  <a:srgbClr val="58B0E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FBD9-5884-6918-86EE-DA427DA03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58B0E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BC3F7-C4DC-85D7-CF8B-6224AAFD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8B0E3"/>
                </a:solidFill>
              </a:defRPr>
            </a:lvl1pPr>
          </a:lstStyle>
          <a:p>
            <a:fld id="{4A6BEC34-2889-413B-B902-F174CD99DA48}" type="datetimeFigureOut">
              <a:rPr lang="is-IS" smtClean="0"/>
              <a:pPr/>
              <a:t>27.11.2024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C3F6EA-1126-FE16-B6CA-6239C5DDB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8B0E3"/>
                </a:solidFill>
              </a:defRPr>
            </a:lvl1pPr>
          </a:lstStyle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FD81E7-7FE8-A685-C4C5-5720ADC2F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8B0E3"/>
                </a:solidFill>
              </a:defRPr>
            </a:lvl1pPr>
          </a:lstStyle>
          <a:p>
            <a:fld id="{88A8C50C-4BF9-416A-9083-09308A0AC064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BF6DC8-5CDB-B987-B6BC-1BB21E9E7853}"/>
              </a:ext>
            </a:extLst>
          </p:cNvPr>
          <p:cNvSpPr/>
          <p:nvPr userDrawn="1"/>
        </p:nvSpPr>
        <p:spPr>
          <a:xfrm>
            <a:off x="9845749" y="0"/>
            <a:ext cx="2346251" cy="6858000"/>
          </a:xfrm>
          <a:prstGeom prst="rect">
            <a:avLst/>
          </a:prstGeom>
          <a:solidFill>
            <a:srgbClr val="58B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>
              <a:highlight>
                <a:srgbClr val="58B0E3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2273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39589E-CC26-E170-0B69-E2598311D973}"/>
              </a:ext>
            </a:extLst>
          </p:cNvPr>
          <p:cNvSpPr/>
          <p:nvPr userDrawn="1"/>
        </p:nvSpPr>
        <p:spPr>
          <a:xfrm>
            <a:off x="9845749" y="0"/>
            <a:ext cx="2346251" cy="6858000"/>
          </a:xfrm>
          <a:prstGeom prst="rect">
            <a:avLst/>
          </a:prstGeom>
          <a:solidFill>
            <a:srgbClr val="58B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>
              <a:highlight>
                <a:srgbClr val="58B0E3"/>
              </a:highlight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8CE38D-33F8-5011-1916-09051D762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210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9F20B-6DA2-8815-7BE1-6BEF52F54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546601"/>
            <a:ext cx="10515600" cy="1630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15715-CCCA-4616-C5B3-FA7FF4173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6BEC34-2889-413B-B902-F174CD99DA48}" type="datetimeFigureOut">
              <a:rPr lang="is-IS" smtClean="0"/>
              <a:t>27.11.2024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70E3D-E7F3-EE3C-B9B5-77DB61CBE3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274EE-9EFC-BDFE-6695-217E89784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A8C50C-4BF9-416A-9083-09308A0AC06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9514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81" r:id="rId9"/>
    <p:sldLayoutId id="2147483666" r:id="rId10"/>
    <p:sldLayoutId id="2147483667" r:id="rId11"/>
    <p:sldLayoutId id="21474836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ptos Black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F80C24-ADFD-89F6-BB1A-8E8B04C24DAB}"/>
              </a:ext>
            </a:extLst>
          </p:cNvPr>
          <p:cNvSpPr/>
          <p:nvPr userDrawn="1"/>
        </p:nvSpPr>
        <p:spPr>
          <a:xfrm rot="5400000">
            <a:off x="7519416" y="2177480"/>
            <a:ext cx="6850064" cy="2495110"/>
          </a:xfrm>
          <a:prstGeom prst="rect">
            <a:avLst/>
          </a:prstGeom>
          <a:solidFill>
            <a:srgbClr val="58B0E3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>
              <a:highlight>
                <a:srgbClr val="58B0E3"/>
              </a:highlight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8CE38D-33F8-5011-1916-09051D762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9F20B-6DA2-8815-7BE1-6BEF52F54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15715-CCCA-4616-C5B3-FA7FF4173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6BEC34-2889-413B-B902-F174CD99DA48}" type="datetimeFigureOut">
              <a:rPr lang="is-IS" smtClean="0"/>
              <a:t>27.11.2024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70E3D-E7F3-EE3C-B9B5-77DB61CBE3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274EE-9EFC-BDFE-6695-217E89784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A8C50C-4BF9-416A-9083-09308A0AC064}" type="slidenum">
              <a:rPr lang="is-IS" smtClean="0"/>
              <a:t>‹#›</a:t>
            </a:fld>
            <a:endParaRPr lang="is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991BD0-5B99-DB33-E02B-33DA3F0C3D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6558"/>
          <a:stretch/>
        </p:blipFill>
        <p:spPr>
          <a:xfrm>
            <a:off x="10353676" y="5180807"/>
            <a:ext cx="141922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93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58B0E3"/>
          </a:solidFill>
          <a:latin typeface="Aptos Black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8B0E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8B0E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8B0E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8B0E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8B0E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svg"/><Relationship Id="rId11" Type="http://schemas.openxmlformats.org/officeDocument/2006/relationships/image" Target="../media/image35.svg"/><Relationship Id="rId5" Type="http://schemas.openxmlformats.org/officeDocument/2006/relationships/image" Target="../media/image3.png"/><Relationship Id="rId10" Type="http://schemas.openxmlformats.org/officeDocument/2006/relationships/image" Target="../media/image34.png"/><Relationship Id="rId4" Type="http://schemas.openxmlformats.org/officeDocument/2006/relationships/image" Target="../media/image31.svg"/><Relationship Id="rId9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image" Target="../media/image3.png"/><Relationship Id="rId7" Type="http://schemas.openxmlformats.org/officeDocument/2006/relationships/image" Target="../media/image9.sv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4.svg"/><Relationship Id="rId9" Type="http://schemas.openxmlformats.org/officeDocument/2006/relationships/image" Target="../media/image11.svg"/><Relationship Id="rId1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9.svg"/><Relationship Id="rId5" Type="http://schemas.openxmlformats.org/officeDocument/2006/relationships/image" Target="../media/image7.png"/><Relationship Id="rId10" Type="http://schemas.openxmlformats.org/officeDocument/2006/relationships/image" Target="../media/image8.png"/><Relationship Id="rId4" Type="http://schemas.openxmlformats.org/officeDocument/2006/relationships/image" Target="../media/image6.sv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9.svg"/><Relationship Id="rId5" Type="http://schemas.openxmlformats.org/officeDocument/2006/relationships/image" Target="../media/image7.png"/><Relationship Id="rId10" Type="http://schemas.openxmlformats.org/officeDocument/2006/relationships/image" Target="../media/image8.png"/><Relationship Id="rId4" Type="http://schemas.openxmlformats.org/officeDocument/2006/relationships/image" Target="../media/image6.svg"/><Relationship Id="rId9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9.svg"/><Relationship Id="rId5" Type="http://schemas.openxmlformats.org/officeDocument/2006/relationships/image" Target="../media/image7.png"/><Relationship Id="rId10" Type="http://schemas.openxmlformats.org/officeDocument/2006/relationships/image" Target="../media/image8.png"/><Relationship Id="rId4" Type="http://schemas.openxmlformats.org/officeDocument/2006/relationships/image" Target="../media/image6.svg"/><Relationship Id="rId9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2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9.svg"/><Relationship Id="rId5" Type="http://schemas.openxmlformats.org/officeDocument/2006/relationships/image" Target="../media/image7.png"/><Relationship Id="rId10" Type="http://schemas.openxmlformats.org/officeDocument/2006/relationships/image" Target="../media/image8.png"/><Relationship Id="rId4" Type="http://schemas.openxmlformats.org/officeDocument/2006/relationships/image" Target="../media/image6.svg"/><Relationship Id="rId9" Type="http://schemas.openxmlformats.org/officeDocument/2006/relationships/image" Target="../media/image24.sv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053B18-F0D4-532A-9ADE-BD642C942C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0235" y="-770762"/>
            <a:ext cx="12932469" cy="8615335"/>
          </a:xfrm>
          <a:prstGeom prst="rect">
            <a:avLst/>
          </a:prstGeom>
        </p:spPr>
      </p:pic>
      <p:sp>
        <p:nvSpPr>
          <p:cNvPr id="5" name="Flowchart: Off-page Connector 4">
            <a:extLst>
              <a:ext uri="{FF2B5EF4-FFF2-40B4-BE49-F238E27FC236}">
                <a16:creationId xmlns:a16="http://schemas.microsoft.com/office/drawing/2014/main" id="{0C6C8351-6774-4958-A106-AE58630AE5F0}"/>
              </a:ext>
            </a:extLst>
          </p:cNvPr>
          <p:cNvSpPr/>
          <p:nvPr/>
        </p:nvSpPr>
        <p:spPr>
          <a:xfrm>
            <a:off x="1921925" y="315895"/>
            <a:ext cx="5669280" cy="3299460"/>
          </a:xfrm>
          <a:prstGeom prst="flowChartOffpageConnector">
            <a:avLst/>
          </a:prstGeom>
          <a:solidFill>
            <a:srgbClr val="58B0E3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1BE1719-35E2-43D7-B58B-9A4244147B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6967"/>
          <a:stretch/>
        </p:blipFill>
        <p:spPr>
          <a:xfrm>
            <a:off x="810165" y="5903400"/>
            <a:ext cx="876915" cy="66798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0BF849B-6DE5-4B99-AD8D-92EFC216009A}"/>
              </a:ext>
            </a:extLst>
          </p:cNvPr>
          <p:cNvSpPr txBox="1">
            <a:spLocks/>
          </p:cNvSpPr>
          <p:nvPr/>
        </p:nvSpPr>
        <p:spPr>
          <a:xfrm>
            <a:off x="1019269" y="697469"/>
            <a:ext cx="7474591" cy="120138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268B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s-IS" dirty="0" err="1">
                <a:solidFill>
                  <a:schemeClr val="bg1"/>
                </a:solidFill>
              </a:rPr>
              <a:t>Fjarvarmaveita</a:t>
            </a:r>
            <a:endParaRPr lang="is-IS" dirty="0"/>
          </a:p>
          <a:p>
            <a:r>
              <a:rPr lang="is-IS" dirty="0">
                <a:solidFill>
                  <a:schemeClr val="bg1"/>
                </a:solidFill>
              </a:rPr>
              <a:t>Seyðisfjarðar</a:t>
            </a:r>
          </a:p>
        </p:txBody>
      </p:sp>
      <p:pic>
        <p:nvPicPr>
          <p:cNvPr id="9" name="Picture 8" descr="A blue yellow and green logo&#10;&#10;Description automatically generated">
            <a:extLst>
              <a:ext uri="{FF2B5EF4-FFF2-40B4-BE49-F238E27FC236}">
                <a16:creationId xmlns:a16="http://schemas.microsoft.com/office/drawing/2014/main" id="{7D8587EC-34A0-1A71-6FF8-69E1152AA75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6090"/>
            <a:ext cx="961599" cy="10226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8ADF05-DB07-6EE9-475B-BDA236351DE8}"/>
              </a:ext>
            </a:extLst>
          </p:cNvPr>
          <p:cNvSpPr txBox="1">
            <a:spLocks/>
          </p:cNvSpPr>
          <p:nvPr/>
        </p:nvSpPr>
        <p:spPr>
          <a:xfrm>
            <a:off x="961599" y="2432779"/>
            <a:ext cx="7474591" cy="120138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268B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s-IS" sz="2500" dirty="0">
                <a:solidFill>
                  <a:schemeClr val="bg1"/>
                </a:solidFill>
              </a:rPr>
              <a:t>Védís Vaka Vignisdóttir</a:t>
            </a:r>
          </a:p>
          <a:p>
            <a:r>
              <a:rPr lang="is-IS" sz="2100" dirty="0">
                <a:solidFill>
                  <a:schemeClr val="bg1"/>
                </a:solidFill>
              </a:rPr>
              <a:t>Verkefnastjóri </a:t>
            </a:r>
            <a:r>
              <a:rPr lang="is-IS" sz="2100">
                <a:solidFill>
                  <a:schemeClr val="bg1"/>
                </a:solidFill>
              </a:rPr>
              <a:t>HEF veitna</a:t>
            </a:r>
            <a:endParaRPr lang="is-I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27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CC87F-C070-E34A-D758-620796C8D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Pentagon 4">
            <a:extLst>
              <a:ext uri="{FF2B5EF4-FFF2-40B4-BE49-F238E27FC236}">
                <a16:creationId xmlns:a16="http://schemas.microsoft.com/office/drawing/2014/main" id="{F62AEB8A-06F4-2542-A505-E12277F2D2C2}"/>
              </a:ext>
            </a:extLst>
          </p:cNvPr>
          <p:cNvSpPr/>
          <p:nvPr/>
        </p:nvSpPr>
        <p:spPr>
          <a:xfrm rot="5400000">
            <a:off x="1943672" y="-792155"/>
            <a:ext cx="6423500" cy="8876813"/>
          </a:xfrm>
          <a:prstGeom prst="homePlate">
            <a:avLst>
              <a:gd name="adj" fmla="val 26309"/>
            </a:avLst>
          </a:prstGeom>
          <a:solidFill>
            <a:srgbClr val="58B0E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EE9F364-EA48-9813-FD80-23222D6D0A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967"/>
          <a:stretch/>
        </p:blipFill>
        <p:spPr>
          <a:xfrm>
            <a:off x="10513385" y="5623790"/>
            <a:ext cx="876915" cy="667985"/>
          </a:xfrm>
          <a:prstGeom prst="rect">
            <a:avLst/>
          </a:prstGeom>
        </p:spPr>
      </p:pic>
      <p:pic>
        <p:nvPicPr>
          <p:cNvPr id="4" name="Picture 3" descr="A blue yellow and green logo&#10;&#10;Description automatically generated">
            <a:extLst>
              <a:ext uri="{FF2B5EF4-FFF2-40B4-BE49-F238E27FC236}">
                <a16:creationId xmlns:a16="http://schemas.microsoft.com/office/drawing/2014/main" id="{927B2BCC-60B5-29E9-14A5-94B91645084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85" y="4601183"/>
            <a:ext cx="961599" cy="10226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6E1422-7727-F1DA-10C3-0A2B060D5D63}"/>
              </a:ext>
            </a:extLst>
          </p:cNvPr>
          <p:cNvSpPr txBox="1"/>
          <p:nvPr/>
        </p:nvSpPr>
        <p:spPr>
          <a:xfrm>
            <a:off x="1094969" y="1424901"/>
            <a:ext cx="609721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Loft-í-</a:t>
            </a:r>
            <a:r>
              <a:rPr lang="en-US" sz="3200" b="1" dirty="0" err="1">
                <a:solidFill>
                  <a:schemeClr val="bg1"/>
                </a:solidFill>
              </a:rPr>
              <a:t>vatn</a:t>
            </a:r>
            <a:endParaRPr lang="en-US" sz="3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</a:rPr>
              <a:t>Varmauppspretta</a:t>
            </a:r>
            <a:r>
              <a:rPr lang="en-US" sz="3200" dirty="0">
                <a:solidFill>
                  <a:schemeClr val="bg1"/>
                </a:solidFill>
              </a:rPr>
              <a:t>: </a:t>
            </a:r>
            <a:r>
              <a:rPr lang="en-US" sz="3200" b="1" dirty="0">
                <a:solidFill>
                  <a:schemeClr val="bg1"/>
                </a:solidFill>
              </a:rPr>
              <a:t>Loft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</a:rPr>
              <a:t>Flókinn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tæknibúnaður</a:t>
            </a:r>
            <a:endParaRPr lang="en-US" sz="3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</a:rPr>
              <a:t>Hávaðamengun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F72AC72-F829-05D7-E17F-BDD6069D88F0}"/>
              </a:ext>
            </a:extLst>
          </p:cNvPr>
          <p:cNvSpPr txBox="1">
            <a:spLocks/>
          </p:cNvSpPr>
          <p:nvPr/>
        </p:nvSpPr>
        <p:spPr>
          <a:xfrm>
            <a:off x="1094969" y="512322"/>
            <a:ext cx="3088474" cy="6888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58B0E3"/>
                </a:solidFill>
                <a:latin typeface="Aptos Black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VARMADÆLUR</a:t>
            </a:r>
            <a:endParaRPr lang="is-I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22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C1D07-56D9-D6EC-F281-C3A0E68C4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F54F59C7-4BC3-34D2-D94D-287D5775C2B0}"/>
              </a:ext>
            </a:extLst>
          </p:cNvPr>
          <p:cNvSpPr/>
          <p:nvPr/>
        </p:nvSpPr>
        <p:spPr>
          <a:xfrm rot="5400000">
            <a:off x="1943672" y="-792155"/>
            <a:ext cx="6423500" cy="8876813"/>
          </a:xfrm>
          <a:prstGeom prst="homePlate">
            <a:avLst>
              <a:gd name="adj" fmla="val 26309"/>
            </a:avLst>
          </a:prstGeom>
          <a:solidFill>
            <a:srgbClr val="58B0E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C2A2A7D-DB73-1FE0-E607-7422D8AA43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967"/>
          <a:stretch/>
        </p:blipFill>
        <p:spPr>
          <a:xfrm>
            <a:off x="10513385" y="5623790"/>
            <a:ext cx="876915" cy="667985"/>
          </a:xfrm>
          <a:prstGeom prst="rect">
            <a:avLst/>
          </a:prstGeom>
        </p:spPr>
      </p:pic>
      <p:pic>
        <p:nvPicPr>
          <p:cNvPr id="4" name="Picture 3" descr="A blue yellow and green logo&#10;&#10;Description automatically generated">
            <a:extLst>
              <a:ext uri="{FF2B5EF4-FFF2-40B4-BE49-F238E27FC236}">
                <a16:creationId xmlns:a16="http://schemas.microsoft.com/office/drawing/2014/main" id="{63B77734-10E5-648A-899B-01852ED7CCB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85" y="4601183"/>
            <a:ext cx="961599" cy="10226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D44652-6BCF-54EB-F2DD-877028B6C9CB}"/>
              </a:ext>
            </a:extLst>
          </p:cNvPr>
          <p:cNvSpPr txBox="1">
            <a:spLocks/>
          </p:cNvSpPr>
          <p:nvPr/>
        </p:nvSpPr>
        <p:spPr>
          <a:xfrm>
            <a:off x="1094969" y="512322"/>
            <a:ext cx="3088474" cy="6888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58B0E3"/>
                </a:solidFill>
                <a:latin typeface="Aptos Black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VARMADÆLUR</a:t>
            </a:r>
            <a:endParaRPr lang="is-IS" sz="3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363505-DF04-E27F-F84E-D1789B38E64E}"/>
              </a:ext>
            </a:extLst>
          </p:cNvPr>
          <p:cNvSpPr txBox="1"/>
          <p:nvPr/>
        </p:nvSpPr>
        <p:spPr>
          <a:xfrm>
            <a:off x="1094969" y="1424901"/>
            <a:ext cx="609721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Loft-í-</a:t>
            </a:r>
            <a:r>
              <a:rPr lang="en-US" sz="3200" b="1" dirty="0" err="1">
                <a:solidFill>
                  <a:schemeClr val="tx2">
                    <a:lumMod val="25000"/>
                    <a:lumOff val="75000"/>
                  </a:schemeClr>
                </a:solidFill>
              </a:rPr>
              <a:t>vatn</a:t>
            </a:r>
            <a:endParaRPr lang="en-US" sz="3200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>
                    <a:lumMod val="25000"/>
                    <a:lumOff val="75000"/>
                  </a:schemeClr>
                </a:solidFill>
              </a:rPr>
              <a:t>Varmauppspretta</a:t>
            </a:r>
            <a:r>
              <a:rPr lang="en-US" sz="3200" dirty="0">
                <a:solidFill>
                  <a:schemeClr val="tx2">
                    <a:lumMod val="25000"/>
                    <a:lumOff val="75000"/>
                  </a:schemeClr>
                </a:solidFill>
              </a:rPr>
              <a:t>: </a:t>
            </a:r>
            <a:r>
              <a:rPr lang="en-US" sz="3200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Loft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>
                    <a:lumMod val="25000"/>
                    <a:lumOff val="75000"/>
                  </a:schemeClr>
                </a:solidFill>
              </a:rPr>
              <a:t>Flókinn</a:t>
            </a:r>
            <a:r>
              <a:rPr lang="en-US" sz="3200" dirty="0">
                <a:solidFill>
                  <a:schemeClr val="tx2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25000"/>
                    <a:lumOff val="75000"/>
                  </a:schemeClr>
                </a:solidFill>
              </a:rPr>
              <a:t>tæknibúnaður</a:t>
            </a:r>
            <a:endParaRPr lang="en-US" sz="3200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>
                    <a:lumMod val="25000"/>
                    <a:lumOff val="75000"/>
                  </a:schemeClr>
                </a:solidFill>
              </a:rPr>
              <a:t>Hávaðamengun</a:t>
            </a:r>
            <a:endParaRPr lang="en-US" sz="3200" dirty="0">
              <a:solidFill>
                <a:schemeClr val="tx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E6FD0E-2D48-5C43-8CC0-8F9EF0059F33}"/>
              </a:ext>
            </a:extLst>
          </p:cNvPr>
          <p:cNvSpPr txBox="1"/>
          <p:nvPr/>
        </p:nvSpPr>
        <p:spPr>
          <a:xfrm>
            <a:off x="4245594" y="3367898"/>
            <a:ext cx="609474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Vatn</a:t>
            </a:r>
            <a:r>
              <a:rPr lang="en-US" sz="3200" b="1" dirty="0">
                <a:solidFill>
                  <a:schemeClr val="bg1"/>
                </a:solidFill>
              </a:rPr>
              <a:t>-í-</a:t>
            </a:r>
            <a:r>
              <a:rPr lang="en-US" sz="3200" b="1" dirty="0" err="1">
                <a:solidFill>
                  <a:schemeClr val="bg1"/>
                </a:solidFill>
              </a:rPr>
              <a:t>vatn</a:t>
            </a:r>
            <a:endParaRPr lang="en-US" sz="32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</a:rPr>
              <a:t>Varmauppspretta</a:t>
            </a:r>
            <a:r>
              <a:rPr lang="en-US" sz="3200" dirty="0">
                <a:solidFill>
                  <a:schemeClr val="bg1"/>
                </a:solidFill>
              </a:rPr>
              <a:t>: </a:t>
            </a:r>
            <a:r>
              <a:rPr lang="en-US" sz="3200" b="1" dirty="0" err="1">
                <a:solidFill>
                  <a:schemeClr val="bg1"/>
                </a:solidFill>
              </a:rPr>
              <a:t>Vatn</a:t>
            </a:r>
            <a:endParaRPr lang="en-US" sz="32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</a:rPr>
              <a:t>Stöðugt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hitastig</a:t>
            </a:r>
            <a:endParaRPr lang="en-US" sz="3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Meira </a:t>
            </a:r>
            <a:r>
              <a:rPr lang="en-US" sz="3200" dirty="0" err="1">
                <a:solidFill>
                  <a:schemeClr val="bg1"/>
                </a:solidFill>
              </a:rPr>
              <a:t>rekstraröryggi</a:t>
            </a:r>
            <a:endParaRPr lang="en-US" sz="3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Minni </a:t>
            </a:r>
            <a:r>
              <a:rPr lang="en-US" sz="3200" dirty="0" err="1">
                <a:solidFill>
                  <a:schemeClr val="bg1"/>
                </a:solidFill>
              </a:rPr>
              <a:t>hávaði</a:t>
            </a:r>
            <a:endParaRPr lang="en-US" sz="3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26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547CA21B-C2BD-79A3-B48D-411C1C021D5C}"/>
              </a:ext>
            </a:extLst>
          </p:cNvPr>
          <p:cNvSpPr/>
          <p:nvPr/>
        </p:nvSpPr>
        <p:spPr>
          <a:xfrm>
            <a:off x="4945860" y="3355778"/>
            <a:ext cx="1275925" cy="2096032"/>
          </a:xfrm>
          <a:prstGeom prst="flowChartAlternateProcess">
            <a:avLst/>
          </a:prstGeom>
          <a:solidFill>
            <a:srgbClr val="C00000">
              <a:alpha val="40000"/>
            </a:srgbClr>
          </a:solidFill>
          <a:ln w="12700">
            <a:solidFill>
              <a:schemeClr val="accent1">
                <a:shade val="15000"/>
                <a:alpha val="44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47647A82-F681-7CF3-CD5C-524B027CBB8C}"/>
              </a:ext>
            </a:extLst>
          </p:cNvPr>
          <p:cNvSpPr/>
          <p:nvPr/>
        </p:nvSpPr>
        <p:spPr>
          <a:xfrm>
            <a:off x="3574883" y="3324280"/>
            <a:ext cx="1226191" cy="2127530"/>
          </a:xfrm>
          <a:prstGeom prst="flowChartAlternateProcess">
            <a:avLst/>
          </a:prstGeom>
          <a:solidFill>
            <a:srgbClr val="58B0E3">
              <a:alpha val="35000"/>
            </a:srgbClr>
          </a:solidFill>
          <a:ln w="12700">
            <a:solidFill>
              <a:schemeClr val="accent1">
                <a:shade val="15000"/>
                <a:alpha val="44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46" name="Flowchart: Alternate Process 45">
            <a:extLst>
              <a:ext uri="{FF2B5EF4-FFF2-40B4-BE49-F238E27FC236}">
                <a16:creationId xmlns:a16="http://schemas.microsoft.com/office/drawing/2014/main" id="{313D8443-FEB5-F8AA-0DF7-FA3BB405ADCE}"/>
              </a:ext>
            </a:extLst>
          </p:cNvPr>
          <p:cNvSpPr/>
          <p:nvPr/>
        </p:nvSpPr>
        <p:spPr>
          <a:xfrm>
            <a:off x="3568372" y="2235201"/>
            <a:ext cx="2630238" cy="2036054"/>
          </a:xfrm>
          <a:prstGeom prst="flowChartAlternateProcess">
            <a:avLst/>
          </a:prstGeom>
          <a:noFill/>
          <a:ln w="12700">
            <a:solidFill>
              <a:schemeClr val="accent1">
                <a:shade val="15000"/>
                <a:alpha val="44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1066" name="Graphic 1065" descr="Home with solid fill">
            <a:extLst>
              <a:ext uri="{FF2B5EF4-FFF2-40B4-BE49-F238E27FC236}">
                <a16:creationId xmlns:a16="http://schemas.microsoft.com/office/drawing/2014/main" id="{653B410B-2838-0B03-ACC2-C275A1272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12831" y="2004099"/>
            <a:ext cx="2885267" cy="2885267"/>
          </a:xfrm>
          <a:prstGeom prst="rect">
            <a:avLst/>
          </a:prstGeom>
        </p:spPr>
      </p:pic>
      <p:sp>
        <p:nvSpPr>
          <p:cNvPr id="1030" name="Flowchart: Alternate Process 1029">
            <a:extLst>
              <a:ext uri="{FF2B5EF4-FFF2-40B4-BE49-F238E27FC236}">
                <a16:creationId xmlns:a16="http://schemas.microsoft.com/office/drawing/2014/main" id="{323E37F3-EE6F-C3D5-F5A5-D893DB2D632E}"/>
              </a:ext>
            </a:extLst>
          </p:cNvPr>
          <p:cNvSpPr/>
          <p:nvPr/>
        </p:nvSpPr>
        <p:spPr>
          <a:xfrm>
            <a:off x="3840417" y="2419187"/>
            <a:ext cx="2116097" cy="2795751"/>
          </a:xfrm>
          <a:prstGeom prst="flowChartAlternateProcess">
            <a:avLst/>
          </a:prstGeom>
          <a:solidFill>
            <a:schemeClr val="bg1"/>
          </a:solidFill>
          <a:ln w="12700">
            <a:solidFill>
              <a:schemeClr val="accent1">
                <a:shade val="15000"/>
                <a:alpha val="44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6E6E9A5-A05C-4CF8-5941-4B5E0553B4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6967"/>
          <a:stretch/>
        </p:blipFill>
        <p:spPr>
          <a:xfrm>
            <a:off x="10513385" y="5623790"/>
            <a:ext cx="876915" cy="667985"/>
          </a:xfrm>
          <a:prstGeom prst="rect">
            <a:avLst/>
          </a:prstGeom>
        </p:spPr>
      </p:pic>
      <p:pic>
        <p:nvPicPr>
          <p:cNvPr id="15" name="Picture 14" descr="A blue yellow and green logo&#10;&#10;Description automatically generated">
            <a:extLst>
              <a:ext uri="{FF2B5EF4-FFF2-40B4-BE49-F238E27FC236}">
                <a16:creationId xmlns:a16="http://schemas.microsoft.com/office/drawing/2014/main" id="{34155E61-B627-2F95-B1DA-964019E813D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85" y="4601183"/>
            <a:ext cx="961599" cy="1022607"/>
          </a:xfrm>
          <a:prstGeom prst="rect">
            <a:avLst/>
          </a:prstGeom>
        </p:spPr>
      </p:pic>
      <p:sp>
        <p:nvSpPr>
          <p:cNvPr id="5" name="Teardrop 4">
            <a:extLst>
              <a:ext uri="{FF2B5EF4-FFF2-40B4-BE49-F238E27FC236}">
                <a16:creationId xmlns:a16="http://schemas.microsoft.com/office/drawing/2014/main" id="{E44C2CA0-5609-06AB-24F2-450A8DD1F82D}"/>
              </a:ext>
            </a:extLst>
          </p:cNvPr>
          <p:cNvSpPr/>
          <p:nvPr/>
        </p:nvSpPr>
        <p:spPr>
          <a:xfrm rot="18892920">
            <a:off x="691173" y="3203518"/>
            <a:ext cx="903453" cy="901344"/>
          </a:xfrm>
          <a:prstGeom prst="teardrop">
            <a:avLst>
              <a:gd name="adj" fmla="val 151220"/>
            </a:avLst>
          </a:prstGeom>
          <a:solidFill>
            <a:srgbClr val="58B0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44" name="Cylinder 43">
            <a:extLst>
              <a:ext uri="{FF2B5EF4-FFF2-40B4-BE49-F238E27FC236}">
                <a16:creationId xmlns:a16="http://schemas.microsoft.com/office/drawing/2014/main" id="{BD576AAA-61DB-337F-56FA-15ABE24D8AF9}"/>
              </a:ext>
            </a:extLst>
          </p:cNvPr>
          <p:cNvSpPr/>
          <p:nvPr/>
        </p:nvSpPr>
        <p:spPr>
          <a:xfrm>
            <a:off x="3089992" y="2858754"/>
            <a:ext cx="1206500" cy="1917700"/>
          </a:xfrm>
          <a:prstGeom prst="can">
            <a:avLst/>
          </a:prstGeom>
          <a:solidFill>
            <a:schemeClr val="bg1"/>
          </a:solidFill>
          <a:ln w="22225">
            <a:solidFill>
              <a:srgbClr val="58B0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45" name="Cylinder 44">
            <a:extLst>
              <a:ext uri="{FF2B5EF4-FFF2-40B4-BE49-F238E27FC236}">
                <a16:creationId xmlns:a16="http://schemas.microsoft.com/office/drawing/2014/main" id="{F6A9A929-090C-CE06-7493-71C2A7818CAF}"/>
              </a:ext>
            </a:extLst>
          </p:cNvPr>
          <p:cNvSpPr/>
          <p:nvPr/>
        </p:nvSpPr>
        <p:spPr>
          <a:xfrm>
            <a:off x="3123688" y="3429000"/>
            <a:ext cx="1139108" cy="1320800"/>
          </a:xfrm>
          <a:prstGeom prst="can">
            <a:avLst/>
          </a:prstGeom>
          <a:solidFill>
            <a:srgbClr val="58B0E3">
              <a:alpha val="35000"/>
            </a:srgbClr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dirty="0"/>
          </a:p>
        </p:txBody>
      </p:sp>
      <p:sp>
        <p:nvSpPr>
          <p:cNvPr id="47" name="Cylinder 46">
            <a:extLst>
              <a:ext uri="{FF2B5EF4-FFF2-40B4-BE49-F238E27FC236}">
                <a16:creationId xmlns:a16="http://schemas.microsoft.com/office/drawing/2014/main" id="{4661BADE-B6F9-2993-1CEF-867917FFBC60}"/>
              </a:ext>
            </a:extLst>
          </p:cNvPr>
          <p:cNvSpPr/>
          <p:nvPr/>
        </p:nvSpPr>
        <p:spPr>
          <a:xfrm>
            <a:off x="5430752" y="2855649"/>
            <a:ext cx="1206500" cy="1917700"/>
          </a:xfrm>
          <a:prstGeom prst="can">
            <a:avLst/>
          </a:prstGeom>
          <a:solidFill>
            <a:schemeClr val="bg1"/>
          </a:solidFill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48" name="Cylinder 47">
            <a:extLst>
              <a:ext uri="{FF2B5EF4-FFF2-40B4-BE49-F238E27FC236}">
                <a16:creationId xmlns:a16="http://schemas.microsoft.com/office/drawing/2014/main" id="{102EB830-5E9B-D9DA-3D53-329355CA3F19}"/>
              </a:ext>
            </a:extLst>
          </p:cNvPr>
          <p:cNvSpPr/>
          <p:nvPr/>
        </p:nvSpPr>
        <p:spPr>
          <a:xfrm>
            <a:off x="5467055" y="3429000"/>
            <a:ext cx="1139108" cy="1320800"/>
          </a:xfrm>
          <a:prstGeom prst="can">
            <a:avLst/>
          </a:prstGeom>
          <a:solidFill>
            <a:srgbClr val="C00000">
              <a:alpha val="40000"/>
            </a:srgbClr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F7F860BA-7F21-C5E2-8C93-19A9DB34A880}"/>
              </a:ext>
            </a:extLst>
          </p:cNvPr>
          <p:cNvSpPr/>
          <p:nvPr/>
        </p:nvSpPr>
        <p:spPr>
          <a:xfrm rot="5400000">
            <a:off x="4504002" y="5155369"/>
            <a:ext cx="484620" cy="238125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11FECF18-D1CA-D64F-F538-0976EE8846DB}"/>
              </a:ext>
            </a:extLst>
          </p:cNvPr>
          <p:cNvSpPr/>
          <p:nvPr/>
        </p:nvSpPr>
        <p:spPr>
          <a:xfrm rot="16200000">
            <a:off x="4765609" y="5155369"/>
            <a:ext cx="484620" cy="238125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4AC3FC3-ED8E-31BC-473C-D2FDECD1D621}"/>
              </a:ext>
            </a:extLst>
          </p:cNvPr>
          <p:cNvCxnSpPr/>
          <p:nvPr/>
        </p:nvCxnSpPr>
        <p:spPr>
          <a:xfrm flipH="1">
            <a:off x="2440623" y="4437689"/>
            <a:ext cx="518970" cy="0"/>
          </a:xfrm>
          <a:prstGeom prst="straightConnector1">
            <a:avLst/>
          </a:prstGeom>
          <a:ln w="25400">
            <a:solidFill>
              <a:srgbClr val="58B0E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4D88F59-7914-B201-9BDF-4F3B8C922864}"/>
              </a:ext>
            </a:extLst>
          </p:cNvPr>
          <p:cNvCxnSpPr>
            <a:cxnSpLocks/>
          </p:cNvCxnSpPr>
          <p:nvPr/>
        </p:nvCxnSpPr>
        <p:spPr>
          <a:xfrm flipV="1">
            <a:off x="1356306" y="3759501"/>
            <a:ext cx="0" cy="452701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5570260-57E7-C797-081E-4648C3B386BF}"/>
              </a:ext>
            </a:extLst>
          </p:cNvPr>
          <p:cNvCxnSpPr>
            <a:cxnSpLocks/>
          </p:cNvCxnSpPr>
          <p:nvPr/>
        </p:nvCxnSpPr>
        <p:spPr>
          <a:xfrm flipV="1">
            <a:off x="1983423" y="3185982"/>
            <a:ext cx="457200" cy="5260"/>
          </a:xfrm>
          <a:prstGeom prst="straightConnector1">
            <a:avLst/>
          </a:prstGeom>
          <a:ln w="25400">
            <a:solidFill>
              <a:srgbClr val="58B0E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50BC063B-EA60-3C08-D904-AFC2F64B96B6}"/>
              </a:ext>
            </a:extLst>
          </p:cNvPr>
          <p:cNvSpPr/>
          <p:nvPr/>
        </p:nvSpPr>
        <p:spPr>
          <a:xfrm>
            <a:off x="3327400" y="3038281"/>
            <a:ext cx="50156" cy="53848"/>
          </a:xfrm>
          <a:prstGeom prst="ellipse">
            <a:avLst/>
          </a:prstGeom>
          <a:solidFill>
            <a:srgbClr val="58B0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C227F3D-73F5-9846-35A1-72AF696423F3}"/>
              </a:ext>
            </a:extLst>
          </p:cNvPr>
          <p:cNvSpPr/>
          <p:nvPr/>
        </p:nvSpPr>
        <p:spPr>
          <a:xfrm flipH="1">
            <a:off x="3434081" y="3198810"/>
            <a:ext cx="45719" cy="45719"/>
          </a:xfrm>
          <a:prstGeom prst="ellipse">
            <a:avLst/>
          </a:prstGeom>
          <a:solidFill>
            <a:srgbClr val="58B0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E618D92-E2A7-237E-3BCD-14E9EB77DC05}"/>
              </a:ext>
            </a:extLst>
          </p:cNvPr>
          <p:cNvSpPr/>
          <p:nvPr/>
        </p:nvSpPr>
        <p:spPr>
          <a:xfrm flipH="1">
            <a:off x="3567433" y="3343514"/>
            <a:ext cx="61182" cy="53416"/>
          </a:xfrm>
          <a:prstGeom prst="ellipse">
            <a:avLst/>
          </a:prstGeom>
          <a:solidFill>
            <a:srgbClr val="58B0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C505618-EEA5-F37A-F046-01A72D2B0D9B}"/>
              </a:ext>
            </a:extLst>
          </p:cNvPr>
          <p:cNvSpPr/>
          <p:nvPr/>
        </p:nvSpPr>
        <p:spPr>
          <a:xfrm flipH="1" flipV="1">
            <a:off x="3548165" y="2992561"/>
            <a:ext cx="45719" cy="45719"/>
          </a:xfrm>
          <a:prstGeom prst="ellipse">
            <a:avLst/>
          </a:prstGeom>
          <a:solidFill>
            <a:srgbClr val="58B0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16CFFC31-FFB6-6D29-E5FB-F95257D5CB36}"/>
              </a:ext>
            </a:extLst>
          </p:cNvPr>
          <p:cNvSpPr/>
          <p:nvPr/>
        </p:nvSpPr>
        <p:spPr>
          <a:xfrm flipH="1" flipV="1">
            <a:off x="3753293" y="3235486"/>
            <a:ext cx="73852" cy="69936"/>
          </a:xfrm>
          <a:prstGeom prst="ellipse">
            <a:avLst/>
          </a:prstGeom>
          <a:solidFill>
            <a:srgbClr val="58B0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2AC4DD3F-D484-B7C0-22D7-C107514E670F}"/>
              </a:ext>
            </a:extLst>
          </p:cNvPr>
          <p:cNvSpPr/>
          <p:nvPr/>
        </p:nvSpPr>
        <p:spPr>
          <a:xfrm flipH="1" flipV="1">
            <a:off x="3900135" y="3350171"/>
            <a:ext cx="63421" cy="54477"/>
          </a:xfrm>
          <a:prstGeom prst="ellipse">
            <a:avLst/>
          </a:prstGeom>
          <a:solidFill>
            <a:srgbClr val="58B0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28" name="Oval 1027">
            <a:extLst>
              <a:ext uri="{FF2B5EF4-FFF2-40B4-BE49-F238E27FC236}">
                <a16:creationId xmlns:a16="http://schemas.microsoft.com/office/drawing/2014/main" id="{A0DFB399-643D-A958-92C5-C4571029C07B}"/>
              </a:ext>
            </a:extLst>
          </p:cNvPr>
          <p:cNvSpPr/>
          <p:nvPr/>
        </p:nvSpPr>
        <p:spPr>
          <a:xfrm flipH="1" flipV="1">
            <a:off x="4043500" y="3235486"/>
            <a:ext cx="45719" cy="59012"/>
          </a:xfrm>
          <a:prstGeom prst="ellipse">
            <a:avLst/>
          </a:prstGeom>
          <a:solidFill>
            <a:srgbClr val="58B0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29" name="Oval 1028">
            <a:extLst>
              <a:ext uri="{FF2B5EF4-FFF2-40B4-BE49-F238E27FC236}">
                <a16:creationId xmlns:a16="http://schemas.microsoft.com/office/drawing/2014/main" id="{2F43FE30-3531-AFDD-436B-CF0C2AB74AB6}"/>
              </a:ext>
            </a:extLst>
          </p:cNvPr>
          <p:cNvSpPr/>
          <p:nvPr/>
        </p:nvSpPr>
        <p:spPr>
          <a:xfrm>
            <a:off x="3628615" y="2753350"/>
            <a:ext cx="73942" cy="75879"/>
          </a:xfrm>
          <a:prstGeom prst="ellipse">
            <a:avLst/>
          </a:prstGeom>
          <a:solidFill>
            <a:srgbClr val="58B0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36" name="Oval 1035">
            <a:extLst>
              <a:ext uri="{FF2B5EF4-FFF2-40B4-BE49-F238E27FC236}">
                <a16:creationId xmlns:a16="http://schemas.microsoft.com/office/drawing/2014/main" id="{C55EA9C5-1D9A-953E-81FC-8DC0AB9F74AD}"/>
              </a:ext>
            </a:extLst>
          </p:cNvPr>
          <p:cNvSpPr/>
          <p:nvPr/>
        </p:nvSpPr>
        <p:spPr>
          <a:xfrm flipH="1">
            <a:off x="3267348" y="3304453"/>
            <a:ext cx="45719" cy="45719"/>
          </a:xfrm>
          <a:prstGeom prst="ellipse">
            <a:avLst/>
          </a:prstGeom>
          <a:solidFill>
            <a:srgbClr val="58B0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37" name="Oval 1036">
            <a:extLst>
              <a:ext uri="{FF2B5EF4-FFF2-40B4-BE49-F238E27FC236}">
                <a16:creationId xmlns:a16="http://schemas.microsoft.com/office/drawing/2014/main" id="{E34B2306-948D-7611-A3A1-21F98192BD85}"/>
              </a:ext>
            </a:extLst>
          </p:cNvPr>
          <p:cNvSpPr/>
          <p:nvPr/>
        </p:nvSpPr>
        <p:spPr>
          <a:xfrm flipH="1">
            <a:off x="3631491" y="2571797"/>
            <a:ext cx="45719" cy="45719"/>
          </a:xfrm>
          <a:prstGeom prst="ellipse">
            <a:avLst/>
          </a:prstGeom>
          <a:solidFill>
            <a:srgbClr val="58B0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38" name="Oval 1037">
            <a:extLst>
              <a:ext uri="{FF2B5EF4-FFF2-40B4-BE49-F238E27FC236}">
                <a16:creationId xmlns:a16="http://schemas.microsoft.com/office/drawing/2014/main" id="{30DAFC16-6B77-E6EC-926E-0DD9765A1192}"/>
              </a:ext>
            </a:extLst>
          </p:cNvPr>
          <p:cNvSpPr/>
          <p:nvPr/>
        </p:nvSpPr>
        <p:spPr>
          <a:xfrm flipH="1">
            <a:off x="3717516" y="2432200"/>
            <a:ext cx="45719" cy="45719"/>
          </a:xfrm>
          <a:prstGeom prst="ellipse">
            <a:avLst/>
          </a:prstGeom>
          <a:solidFill>
            <a:srgbClr val="58B0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39" name="Oval 1038">
            <a:extLst>
              <a:ext uri="{FF2B5EF4-FFF2-40B4-BE49-F238E27FC236}">
                <a16:creationId xmlns:a16="http://schemas.microsoft.com/office/drawing/2014/main" id="{BE91B61C-09E7-0D00-2562-DDDEFA7DDA01}"/>
              </a:ext>
            </a:extLst>
          </p:cNvPr>
          <p:cNvSpPr/>
          <p:nvPr/>
        </p:nvSpPr>
        <p:spPr>
          <a:xfrm flipH="1">
            <a:off x="3872148" y="2343469"/>
            <a:ext cx="45719" cy="45719"/>
          </a:xfrm>
          <a:prstGeom prst="ellipse">
            <a:avLst/>
          </a:prstGeom>
          <a:solidFill>
            <a:srgbClr val="58B0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40" name="Oval 1039">
            <a:extLst>
              <a:ext uri="{FF2B5EF4-FFF2-40B4-BE49-F238E27FC236}">
                <a16:creationId xmlns:a16="http://schemas.microsoft.com/office/drawing/2014/main" id="{10D5528C-DCE3-ACA2-8650-D0C7A84B63D5}"/>
              </a:ext>
            </a:extLst>
          </p:cNvPr>
          <p:cNvSpPr/>
          <p:nvPr/>
        </p:nvSpPr>
        <p:spPr>
          <a:xfrm flipH="1">
            <a:off x="4107105" y="2275671"/>
            <a:ext cx="56760" cy="59175"/>
          </a:xfrm>
          <a:prstGeom prst="ellipse">
            <a:avLst/>
          </a:prstGeom>
          <a:solidFill>
            <a:srgbClr val="58B0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0A8D5F58-1723-A434-595F-A8F683761C26}"/>
              </a:ext>
            </a:extLst>
          </p:cNvPr>
          <p:cNvCxnSpPr>
            <a:cxnSpLocks/>
          </p:cNvCxnSpPr>
          <p:nvPr/>
        </p:nvCxnSpPr>
        <p:spPr>
          <a:xfrm>
            <a:off x="3574883" y="2859603"/>
            <a:ext cx="265534" cy="226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7" name="Oval 1056">
            <a:extLst>
              <a:ext uri="{FF2B5EF4-FFF2-40B4-BE49-F238E27FC236}">
                <a16:creationId xmlns:a16="http://schemas.microsoft.com/office/drawing/2014/main" id="{76DB066C-611A-E144-1552-7A93EF455FA0}"/>
              </a:ext>
            </a:extLst>
          </p:cNvPr>
          <p:cNvSpPr/>
          <p:nvPr/>
        </p:nvSpPr>
        <p:spPr>
          <a:xfrm>
            <a:off x="4533531" y="2004099"/>
            <a:ext cx="723540" cy="559126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shade val="15000"/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1059" name="Graphic 1058" descr="Speedometer Middle outline">
            <a:extLst>
              <a:ext uri="{FF2B5EF4-FFF2-40B4-BE49-F238E27FC236}">
                <a16:creationId xmlns:a16="http://schemas.microsoft.com/office/drawing/2014/main" id="{5EE2B4CE-41B1-9825-35DB-D560522DFE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61053" y="2041748"/>
            <a:ext cx="283222" cy="283222"/>
          </a:xfrm>
          <a:prstGeom prst="rect">
            <a:avLst/>
          </a:prstGeom>
        </p:spPr>
      </p:pic>
      <p:sp>
        <p:nvSpPr>
          <p:cNvPr id="1060" name="Title 1">
            <a:extLst>
              <a:ext uri="{FF2B5EF4-FFF2-40B4-BE49-F238E27FC236}">
                <a16:creationId xmlns:a16="http://schemas.microsoft.com/office/drawing/2014/main" id="{9894C5B9-5598-8694-C3FA-783E010B7BB7}"/>
              </a:ext>
            </a:extLst>
          </p:cNvPr>
          <p:cNvSpPr txBox="1">
            <a:spLocks/>
          </p:cNvSpPr>
          <p:nvPr/>
        </p:nvSpPr>
        <p:spPr>
          <a:xfrm>
            <a:off x="4469617" y="1496448"/>
            <a:ext cx="926260" cy="459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58B0E3"/>
                </a:solidFill>
                <a:latin typeface="Aptos Black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1800" dirty="0" err="1">
                <a:solidFill>
                  <a:schemeClr val="tx1"/>
                </a:solidFill>
              </a:rPr>
              <a:t>Þjappa</a:t>
            </a:r>
            <a:endParaRPr lang="is-IS" sz="1800" dirty="0">
              <a:solidFill>
                <a:schemeClr val="tx1"/>
              </a:solidFill>
            </a:endParaRPr>
          </a:p>
        </p:txBody>
      </p:sp>
      <p:sp>
        <p:nvSpPr>
          <p:cNvPr id="1061" name="Title 1">
            <a:extLst>
              <a:ext uri="{FF2B5EF4-FFF2-40B4-BE49-F238E27FC236}">
                <a16:creationId xmlns:a16="http://schemas.microsoft.com/office/drawing/2014/main" id="{856E851A-B23E-E1BF-6A67-17EDC59D7BDB}"/>
              </a:ext>
            </a:extLst>
          </p:cNvPr>
          <p:cNvSpPr txBox="1">
            <a:spLocks/>
          </p:cNvSpPr>
          <p:nvPr/>
        </p:nvSpPr>
        <p:spPr>
          <a:xfrm>
            <a:off x="4197061" y="5548246"/>
            <a:ext cx="1372860" cy="444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58B0E3"/>
                </a:solidFill>
                <a:latin typeface="Aptos Black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1800" dirty="0" err="1">
                <a:solidFill>
                  <a:schemeClr val="tx1"/>
                </a:solidFill>
              </a:rPr>
              <a:t>Þensluloki</a:t>
            </a:r>
            <a:endParaRPr lang="is-IS" sz="1800" dirty="0">
              <a:solidFill>
                <a:schemeClr val="tx1"/>
              </a:solidFill>
            </a:endParaRPr>
          </a:p>
        </p:txBody>
      </p:sp>
      <p:sp>
        <p:nvSpPr>
          <p:cNvPr id="1062" name="Title 1">
            <a:extLst>
              <a:ext uri="{FF2B5EF4-FFF2-40B4-BE49-F238E27FC236}">
                <a16:creationId xmlns:a16="http://schemas.microsoft.com/office/drawing/2014/main" id="{765FE582-E676-829A-22F1-F33D90F36C1A}"/>
              </a:ext>
            </a:extLst>
          </p:cNvPr>
          <p:cNvSpPr txBox="1">
            <a:spLocks/>
          </p:cNvSpPr>
          <p:nvPr/>
        </p:nvSpPr>
        <p:spPr>
          <a:xfrm>
            <a:off x="3103286" y="3720895"/>
            <a:ext cx="1139108" cy="442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58B0E3"/>
                </a:solidFill>
                <a:latin typeface="Aptos Black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 err="1"/>
              <a:t>Sjóðari</a:t>
            </a:r>
            <a:endParaRPr lang="is-IS" sz="1800" dirty="0"/>
          </a:p>
        </p:txBody>
      </p:sp>
      <p:sp>
        <p:nvSpPr>
          <p:cNvPr id="1063" name="Title 1">
            <a:extLst>
              <a:ext uri="{FF2B5EF4-FFF2-40B4-BE49-F238E27FC236}">
                <a16:creationId xmlns:a16="http://schemas.microsoft.com/office/drawing/2014/main" id="{E23B403A-FBD2-AEF5-BBC8-5EE5C2F50B74}"/>
              </a:ext>
            </a:extLst>
          </p:cNvPr>
          <p:cNvSpPr txBox="1">
            <a:spLocks/>
          </p:cNvSpPr>
          <p:nvPr/>
        </p:nvSpPr>
        <p:spPr>
          <a:xfrm>
            <a:off x="5433352" y="3756875"/>
            <a:ext cx="1158676" cy="4553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58B0E3"/>
                </a:solidFill>
                <a:latin typeface="Aptos Black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 err="1">
                <a:solidFill>
                  <a:schemeClr val="bg1"/>
                </a:solidFill>
              </a:rPr>
              <a:t>Eimsvali</a:t>
            </a:r>
            <a:endParaRPr lang="is-IS" sz="18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C6D5D2-89FD-163D-B24D-F35E0C94062A}"/>
              </a:ext>
            </a:extLst>
          </p:cNvPr>
          <p:cNvSpPr txBox="1">
            <a:spLocks/>
          </p:cNvSpPr>
          <p:nvPr/>
        </p:nvSpPr>
        <p:spPr>
          <a:xfrm>
            <a:off x="354768" y="2121219"/>
            <a:ext cx="1826370" cy="444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58B0E3"/>
                </a:solidFill>
                <a:latin typeface="Aptos Black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1800" dirty="0" err="1">
                <a:latin typeface="Aptos Display" panose="020B0004020202020204" pitchFamily="34" charset="0"/>
              </a:rPr>
              <a:t>Varmauppspretta</a:t>
            </a:r>
            <a:endParaRPr lang="is-IS" sz="1800" dirty="0">
              <a:latin typeface="Aptos Display" panose="020B00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2FB3D71-B15E-5A6B-9905-0EB6BDBA7307}"/>
              </a:ext>
            </a:extLst>
          </p:cNvPr>
          <p:cNvCxnSpPr>
            <a:cxnSpLocks/>
          </p:cNvCxnSpPr>
          <p:nvPr/>
        </p:nvCxnSpPr>
        <p:spPr>
          <a:xfrm>
            <a:off x="6358534" y="3235486"/>
            <a:ext cx="457200" cy="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D737758-3C2F-2023-3095-5F9454FC95E6}"/>
              </a:ext>
            </a:extLst>
          </p:cNvPr>
          <p:cNvCxnSpPr>
            <a:cxnSpLocks/>
          </p:cNvCxnSpPr>
          <p:nvPr/>
        </p:nvCxnSpPr>
        <p:spPr>
          <a:xfrm flipH="1" flipV="1">
            <a:off x="7236095" y="4403794"/>
            <a:ext cx="550853" cy="263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DB6ECD-E845-F1AB-F6EE-5EDF6BF47347}"/>
              </a:ext>
            </a:extLst>
          </p:cNvPr>
          <p:cNvCxnSpPr>
            <a:cxnSpLocks/>
          </p:cNvCxnSpPr>
          <p:nvPr/>
        </p:nvCxnSpPr>
        <p:spPr>
          <a:xfrm>
            <a:off x="8181975" y="3332327"/>
            <a:ext cx="0" cy="38856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4052FE-A284-BDCD-5FCF-A082456EA517}"/>
              </a:ext>
            </a:extLst>
          </p:cNvPr>
          <p:cNvCxnSpPr>
            <a:cxnSpLocks/>
          </p:cNvCxnSpPr>
          <p:nvPr/>
        </p:nvCxnSpPr>
        <p:spPr>
          <a:xfrm>
            <a:off x="5958429" y="2853684"/>
            <a:ext cx="240181" cy="20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DB5AF60-148D-5FB3-7B53-94EA2523CFA3}"/>
              </a:ext>
            </a:extLst>
          </p:cNvPr>
          <p:cNvSpPr/>
          <p:nvPr/>
        </p:nvSpPr>
        <p:spPr>
          <a:xfrm flipH="1" flipV="1">
            <a:off x="3981923" y="2386480"/>
            <a:ext cx="45719" cy="45719"/>
          </a:xfrm>
          <a:prstGeom prst="ellipse">
            <a:avLst/>
          </a:prstGeom>
          <a:solidFill>
            <a:srgbClr val="58B0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B03FFD4-0AD8-AAC9-0F9C-129DD724A352}"/>
              </a:ext>
            </a:extLst>
          </p:cNvPr>
          <p:cNvSpPr/>
          <p:nvPr/>
        </p:nvSpPr>
        <p:spPr>
          <a:xfrm flipH="1">
            <a:off x="5630988" y="3343806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B9CDE7C-BF2A-D4EF-8BCD-5EB45E28BE2C}"/>
              </a:ext>
            </a:extLst>
          </p:cNvPr>
          <p:cNvSpPr/>
          <p:nvPr/>
        </p:nvSpPr>
        <p:spPr>
          <a:xfrm flipH="1">
            <a:off x="5785620" y="3255075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A5422DA-9C0A-46BF-7DA5-863A27BE869D}"/>
              </a:ext>
            </a:extLst>
          </p:cNvPr>
          <p:cNvSpPr/>
          <p:nvPr/>
        </p:nvSpPr>
        <p:spPr>
          <a:xfrm flipH="1">
            <a:off x="6020577" y="3187277"/>
            <a:ext cx="56760" cy="59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AC6D0F3-E7AC-9D17-1217-FECF370A2609}"/>
              </a:ext>
            </a:extLst>
          </p:cNvPr>
          <p:cNvSpPr/>
          <p:nvPr/>
        </p:nvSpPr>
        <p:spPr>
          <a:xfrm flipH="1" flipV="1">
            <a:off x="5895395" y="3298086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EEDEF35A-0F50-A668-926F-7DFA3A838D06}"/>
              </a:ext>
            </a:extLst>
          </p:cNvPr>
          <p:cNvCxnSpPr>
            <a:cxnSpLocks/>
          </p:cNvCxnSpPr>
          <p:nvPr/>
        </p:nvCxnSpPr>
        <p:spPr>
          <a:xfrm rot="5400000">
            <a:off x="8336133" y="3601810"/>
            <a:ext cx="62021" cy="29495"/>
          </a:xfrm>
          <a:prstGeom prst="curvedConnector3">
            <a:avLst>
              <a:gd name="adj1" fmla="val 280366"/>
            </a:avLst>
          </a:prstGeom>
          <a:ln>
            <a:solidFill>
              <a:srgbClr val="C00000">
                <a:alpha val="9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2E42172B-70DF-9428-8DCE-CBC8720D5531}"/>
              </a:ext>
            </a:extLst>
          </p:cNvPr>
          <p:cNvCxnSpPr>
            <a:cxnSpLocks/>
          </p:cNvCxnSpPr>
          <p:nvPr/>
        </p:nvCxnSpPr>
        <p:spPr>
          <a:xfrm rot="16200000" flipV="1">
            <a:off x="8369684" y="3601667"/>
            <a:ext cx="53341" cy="29779"/>
          </a:xfrm>
          <a:prstGeom prst="curvedConnector3">
            <a:avLst>
              <a:gd name="adj1" fmla="val 313389"/>
            </a:avLst>
          </a:prstGeom>
          <a:ln>
            <a:solidFill>
              <a:srgbClr val="C00000">
                <a:alpha val="9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3AD43E1F-C07F-C982-C9E1-AA76DCA56F08}"/>
              </a:ext>
            </a:extLst>
          </p:cNvPr>
          <p:cNvCxnSpPr>
            <a:cxnSpLocks/>
          </p:cNvCxnSpPr>
          <p:nvPr/>
        </p:nvCxnSpPr>
        <p:spPr>
          <a:xfrm rot="5400000">
            <a:off x="8395123" y="3601810"/>
            <a:ext cx="62021" cy="29495"/>
          </a:xfrm>
          <a:prstGeom prst="curvedConnector3">
            <a:avLst>
              <a:gd name="adj1" fmla="val 280366"/>
            </a:avLst>
          </a:prstGeom>
          <a:ln>
            <a:solidFill>
              <a:srgbClr val="C00000">
                <a:alpha val="9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1" name="Connector: Curved 1050">
            <a:extLst>
              <a:ext uri="{FF2B5EF4-FFF2-40B4-BE49-F238E27FC236}">
                <a16:creationId xmlns:a16="http://schemas.microsoft.com/office/drawing/2014/main" id="{B9E8686C-58E4-CC10-E221-774CD23701C5}"/>
              </a:ext>
            </a:extLst>
          </p:cNvPr>
          <p:cNvCxnSpPr>
            <a:cxnSpLocks/>
          </p:cNvCxnSpPr>
          <p:nvPr/>
        </p:nvCxnSpPr>
        <p:spPr>
          <a:xfrm rot="16200000" flipV="1">
            <a:off x="8428253" y="3604268"/>
            <a:ext cx="53341" cy="29779"/>
          </a:xfrm>
          <a:prstGeom prst="curvedConnector3">
            <a:avLst>
              <a:gd name="adj1" fmla="val 313389"/>
            </a:avLst>
          </a:prstGeom>
          <a:ln>
            <a:solidFill>
              <a:srgbClr val="C00000">
                <a:alpha val="9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2" name="Connector: Curved 1051">
            <a:extLst>
              <a:ext uri="{FF2B5EF4-FFF2-40B4-BE49-F238E27FC236}">
                <a16:creationId xmlns:a16="http://schemas.microsoft.com/office/drawing/2014/main" id="{8B73F7C8-D4BB-62AF-FF69-32BA18C71CA5}"/>
              </a:ext>
            </a:extLst>
          </p:cNvPr>
          <p:cNvCxnSpPr>
            <a:cxnSpLocks/>
          </p:cNvCxnSpPr>
          <p:nvPr/>
        </p:nvCxnSpPr>
        <p:spPr>
          <a:xfrm rot="5400000">
            <a:off x="8453261" y="3597469"/>
            <a:ext cx="62021" cy="29495"/>
          </a:xfrm>
          <a:prstGeom prst="curvedConnector3">
            <a:avLst>
              <a:gd name="adj1" fmla="val 280366"/>
            </a:avLst>
          </a:prstGeom>
          <a:ln>
            <a:solidFill>
              <a:srgbClr val="C00000">
                <a:alpha val="9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3" name="Connector: Curved 1052">
            <a:extLst>
              <a:ext uri="{FF2B5EF4-FFF2-40B4-BE49-F238E27FC236}">
                <a16:creationId xmlns:a16="http://schemas.microsoft.com/office/drawing/2014/main" id="{F51C5206-F2FA-0690-345A-126941FC65AC}"/>
              </a:ext>
            </a:extLst>
          </p:cNvPr>
          <p:cNvCxnSpPr>
            <a:cxnSpLocks/>
          </p:cNvCxnSpPr>
          <p:nvPr/>
        </p:nvCxnSpPr>
        <p:spPr>
          <a:xfrm rot="16200000" flipV="1">
            <a:off x="8489132" y="3606874"/>
            <a:ext cx="53341" cy="29779"/>
          </a:xfrm>
          <a:prstGeom prst="curvedConnector3">
            <a:avLst>
              <a:gd name="adj1" fmla="val 313389"/>
            </a:avLst>
          </a:prstGeom>
          <a:ln>
            <a:solidFill>
              <a:srgbClr val="C00000">
                <a:alpha val="9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4" name="Connector: Curved 1053">
            <a:extLst>
              <a:ext uri="{FF2B5EF4-FFF2-40B4-BE49-F238E27FC236}">
                <a16:creationId xmlns:a16="http://schemas.microsoft.com/office/drawing/2014/main" id="{3AB3C777-5D9E-0FDB-360F-77013194CCA3}"/>
              </a:ext>
            </a:extLst>
          </p:cNvPr>
          <p:cNvCxnSpPr>
            <a:cxnSpLocks/>
          </p:cNvCxnSpPr>
          <p:nvPr/>
        </p:nvCxnSpPr>
        <p:spPr>
          <a:xfrm rot="16200000" flipV="1">
            <a:off x="8305745" y="3612082"/>
            <a:ext cx="53341" cy="29779"/>
          </a:xfrm>
          <a:prstGeom prst="curvedConnector3">
            <a:avLst>
              <a:gd name="adj1" fmla="val 313389"/>
            </a:avLst>
          </a:prstGeom>
          <a:ln>
            <a:solidFill>
              <a:srgbClr val="C00000">
                <a:alpha val="9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5" name="Connector: Curved 1054">
            <a:extLst>
              <a:ext uri="{FF2B5EF4-FFF2-40B4-BE49-F238E27FC236}">
                <a16:creationId xmlns:a16="http://schemas.microsoft.com/office/drawing/2014/main" id="{BA9E73E4-A68D-9980-7D48-0A14D1BEB30E}"/>
              </a:ext>
            </a:extLst>
          </p:cNvPr>
          <p:cNvCxnSpPr>
            <a:cxnSpLocks/>
          </p:cNvCxnSpPr>
          <p:nvPr/>
        </p:nvCxnSpPr>
        <p:spPr>
          <a:xfrm rot="5400000">
            <a:off x="8273098" y="3604411"/>
            <a:ext cx="62021" cy="29495"/>
          </a:xfrm>
          <a:prstGeom prst="curvedConnector3">
            <a:avLst>
              <a:gd name="adj1" fmla="val 280366"/>
            </a:avLst>
          </a:prstGeom>
          <a:ln>
            <a:solidFill>
              <a:srgbClr val="C00000">
                <a:alpha val="9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6" name="Connector: Curved 1055">
            <a:extLst>
              <a:ext uri="{FF2B5EF4-FFF2-40B4-BE49-F238E27FC236}">
                <a16:creationId xmlns:a16="http://schemas.microsoft.com/office/drawing/2014/main" id="{5529D6C7-5880-186C-B0DA-9436E0D15214}"/>
              </a:ext>
            </a:extLst>
          </p:cNvPr>
          <p:cNvCxnSpPr>
            <a:cxnSpLocks/>
          </p:cNvCxnSpPr>
          <p:nvPr/>
        </p:nvCxnSpPr>
        <p:spPr>
          <a:xfrm rot="5400000">
            <a:off x="8511541" y="3604409"/>
            <a:ext cx="62021" cy="29495"/>
          </a:xfrm>
          <a:prstGeom prst="curvedConnector3">
            <a:avLst>
              <a:gd name="adj1" fmla="val 280366"/>
            </a:avLst>
          </a:prstGeom>
          <a:ln>
            <a:solidFill>
              <a:srgbClr val="C00000">
                <a:alpha val="9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4" name="Flowchart: Alternate Process 1063">
            <a:extLst>
              <a:ext uri="{FF2B5EF4-FFF2-40B4-BE49-F238E27FC236}">
                <a16:creationId xmlns:a16="http://schemas.microsoft.com/office/drawing/2014/main" id="{D25B47CA-62CC-1779-E108-4406657B0191}"/>
              </a:ext>
            </a:extLst>
          </p:cNvPr>
          <p:cNvSpPr/>
          <p:nvPr/>
        </p:nvSpPr>
        <p:spPr>
          <a:xfrm>
            <a:off x="5060509" y="3150471"/>
            <a:ext cx="3219157" cy="1365955"/>
          </a:xfrm>
          <a:prstGeom prst="flowChartAlternateProcess">
            <a:avLst/>
          </a:prstGeom>
          <a:noFill/>
          <a:ln w="12700">
            <a:solidFill>
              <a:schemeClr val="accent1">
                <a:shade val="15000"/>
                <a:alpha val="44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65" name="Flowchart: Alternate Process 1064">
            <a:extLst>
              <a:ext uri="{FF2B5EF4-FFF2-40B4-BE49-F238E27FC236}">
                <a16:creationId xmlns:a16="http://schemas.microsoft.com/office/drawing/2014/main" id="{2969CB8D-4880-976A-DA55-742965ABAC43}"/>
              </a:ext>
            </a:extLst>
          </p:cNvPr>
          <p:cNvSpPr/>
          <p:nvPr/>
        </p:nvSpPr>
        <p:spPr>
          <a:xfrm>
            <a:off x="5252270" y="3326263"/>
            <a:ext cx="2841804" cy="1024135"/>
          </a:xfrm>
          <a:prstGeom prst="flowChartAlternateProcess">
            <a:avLst/>
          </a:prstGeom>
          <a:noFill/>
          <a:ln w="12700">
            <a:solidFill>
              <a:schemeClr val="tx1">
                <a:alpha val="44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1084" name="Straight Arrow Connector 1083">
            <a:extLst>
              <a:ext uri="{FF2B5EF4-FFF2-40B4-BE49-F238E27FC236}">
                <a16:creationId xmlns:a16="http://schemas.microsoft.com/office/drawing/2014/main" id="{8B50A457-DB35-0C8F-FC40-09BB3B14E124}"/>
              </a:ext>
            </a:extLst>
          </p:cNvPr>
          <p:cNvCxnSpPr>
            <a:cxnSpLocks/>
          </p:cNvCxnSpPr>
          <p:nvPr/>
        </p:nvCxnSpPr>
        <p:spPr>
          <a:xfrm flipH="1" flipV="1">
            <a:off x="6033910" y="4423731"/>
            <a:ext cx="550853" cy="263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5" name="Straight Arrow Connector 1084">
            <a:extLst>
              <a:ext uri="{FF2B5EF4-FFF2-40B4-BE49-F238E27FC236}">
                <a16:creationId xmlns:a16="http://schemas.microsoft.com/office/drawing/2014/main" id="{D8CCABC4-249A-5588-564F-24534CA7976D}"/>
              </a:ext>
            </a:extLst>
          </p:cNvPr>
          <p:cNvCxnSpPr>
            <a:cxnSpLocks/>
          </p:cNvCxnSpPr>
          <p:nvPr/>
        </p:nvCxnSpPr>
        <p:spPr>
          <a:xfrm flipV="1">
            <a:off x="5147606" y="3895770"/>
            <a:ext cx="0" cy="37548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1" name="Flowchart: Alternate Process 1030">
            <a:extLst>
              <a:ext uri="{FF2B5EF4-FFF2-40B4-BE49-F238E27FC236}">
                <a16:creationId xmlns:a16="http://schemas.microsoft.com/office/drawing/2014/main" id="{734989A4-119D-D4CB-39FB-4E5561830EF2}"/>
              </a:ext>
            </a:extLst>
          </p:cNvPr>
          <p:cNvSpPr/>
          <p:nvPr/>
        </p:nvSpPr>
        <p:spPr>
          <a:xfrm>
            <a:off x="1470717" y="3288155"/>
            <a:ext cx="2998900" cy="1062243"/>
          </a:xfrm>
          <a:prstGeom prst="flowChartAlternateProcess">
            <a:avLst/>
          </a:prstGeom>
          <a:noFill/>
          <a:ln w="12700">
            <a:solidFill>
              <a:schemeClr val="tx1">
                <a:alpha val="44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43" name="Flowchart: Alternate Process 42">
            <a:extLst>
              <a:ext uri="{FF2B5EF4-FFF2-40B4-BE49-F238E27FC236}">
                <a16:creationId xmlns:a16="http://schemas.microsoft.com/office/drawing/2014/main" id="{437072B5-92A6-9724-3CBC-BC7A7E566413}"/>
              </a:ext>
            </a:extLst>
          </p:cNvPr>
          <p:cNvSpPr/>
          <p:nvPr/>
        </p:nvSpPr>
        <p:spPr>
          <a:xfrm>
            <a:off x="1267765" y="3118783"/>
            <a:ext cx="3384319" cy="1397643"/>
          </a:xfrm>
          <a:prstGeom prst="flowChartAlternateProcess">
            <a:avLst/>
          </a:prstGeom>
          <a:noFill/>
          <a:ln w="12700">
            <a:solidFill>
              <a:schemeClr val="accent1">
                <a:shade val="15000"/>
                <a:alpha val="44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1090" name="Group 1089">
            <a:extLst>
              <a:ext uri="{FF2B5EF4-FFF2-40B4-BE49-F238E27FC236}">
                <a16:creationId xmlns:a16="http://schemas.microsoft.com/office/drawing/2014/main" id="{708B2CEE-882A-BFA4-00BD-35C880B87F5B}"/>
              </a:ext>
            </a:extLst>
          </p:cNvPr>
          <p:cNvGrpSpPr/>
          <p:nvPr/>
        </p:nvGrpSpPr>
        <p:grpSpPr>
          <a:xfrm>
            <a:off x="7803546" y="3590841"/>
            <a:ext cx="256210" cy="584411"/>
            <a:chOff x="7797221" y="3677689"/>
            <a:chExt cx="256210" cy="584411"/>
          </a:xfrm>
        </p:grpSpPr>
        <p:sp>
          <p:nvSpPr>
            <p:cNvPr id="1088" name="Cylinder 1087">
              <a:extLst>
                <a:ext uri="{FF2B5EF4-FFF2-40B4-BE49-F238E27FC236}">
                  <a16:creationId xmlns:a16="http://schemas.microsoft.com/office/drawing/2014/main" id="{FA386C30-5F1F-AD04-8B63-C96421621049}"/>
                </a:ext>
              </a:extLst>
            </p:cNvPr>
            <p:cNvSpPr/>
            <p:nvPr/>
          </p:nvSpPr>
          <p:spPr>
            <a:xfrm>
              <a:off x="7797221" y="3677689"/>
              <a:ext cx="256209" cy="574645"/>
            </a:xfrm>
            <a:prstGeom prst="can">
              <a:avLst/>
            </a:prstGeom>
            <a:solidFill>
              <a:schemeClr val="bg2"/>
            </a:solidFill>
            <a:ln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089" name="Cylinder 1088">
              <a:extLst>
                <a:ext uri="{FF2B5EF4-FFF2-40B4-BE49-F238E27FC236}">
                  <a16:creationId xmlns:a16="http://schemas.microsoft.com/office/drawing/2014/main" id="{5274F8F8-0006-1918-0AA1-8FA3E84AE1C2}"/>
                </a:ext>
              </a:extLst>
            </p:cNvPr>
            <p:cNvSpPr/>
            <p:nvPr/>
          </p:nvSpPr>
          <p:spPr>
            <a:xfrm>
              <a:off x="7804691" y="3854822"/>
              <a:ext cx="248740" cy="407278"/>
            </a:xfrm>
            <a:prstGeom prst="can">
              <a:avLst/>
            </a:prstGeom>
            <a:solidFill>
              <a:srgbClr val="58B0E3">
                <a:alpha val="50000"/>
              </a:srgbClr>
            </a:solidFill>
            <a:ln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</p:grpSp>
      <p:pic>
        <p:nvPicPr>
          <p:cNvPr id="1093" name="Graphic 1092" descr="Windy outline">
            <a:extLst>
              <a:ext uri="{FF2B5EF4-FFF2-40B4-BE49-F238E27FC236}">
                <a16:creationId xmlns:a16="http://schemas.microsoft.com/office/drawing/2014/main" id="{81CDE444-7232-641F-DE7A-B3A6F41AD5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9147" y="3377882"/>
            <a:ext cx="914400" cy="914400"/>
          </a:xfrm>
          <a:prstGeom prst="rect">
            <a:avLst/>
          </a:prstGeom>
        </p:spPr>
      </p:pic>
      <p:sp>
        <p:nvSpPr>
          <p:cNvPr id="1141" name="Oval 1140">
            <a:extLst>
              <a:ext uri="{FF2B5EF4-FFF2-40B4-BE49-F238E27FC236}">
                <a16:creationId xmlns:a16="http://schemas.microsoft.com/office/drawing/2014/main" id="{D8E4F9BC-9883-335B-AEB6-C0EFB26910F7}"/>
              </a:ext>
            </a:extLst>
          </p:cNvPr>
          <p:cNvSpPr/>
          <p:nvPr/>
        </p:nvSpPr>
        <p:spPr>
          <a:xfrm flipH="1">
            <a:off x="5754533" y="3066372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142" name="Oval 1141">
            <a:extLst>
              <a:ext uri="{FF2B5EF4-FFF2-40B4-BE49-F238E27FC236}">
                <a16:creationId xmlns:a16="http://schemas.microsoft.com/office/drawing/2014/main" id="{4981F49C-5F17-1975-CA30-F155AFF984BB}"/>
              </a:ext>
            </a:extLst>
          </p:cNvPr>
          <p:cNvSpPr/>
          <p:nvPr/>
        </p:nvSpPr>
        <p:spPr>
          <a:xfrm flipH="1">
            <a:off x="6144122" y="2909843"/>
            <a:ext cx="56760" cy="59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143" name="Oval 1142">
            <a:extLst>
              <a:ext uri="{FF2B5EF4-FFF2-40B4-BE49-F238E27FC236}">
                <a16:creationId xmlns:a16="http://schemas.microsoft.com/office/drawing/2014/main" id="{C62DF605-C708-5FDF-6240-2AA3AA65D530}"/>
              </a:ext>
            </a:extLst>
          </p:cNvPr>
          <p:cNvSpPr/>
          <p:nvPr/>
        </p:nvSpPr>
        <p:spPr>
          <a:xfrm flipH="1">
            <a:off x="5758960" y="2343149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144" name="Oval 1143">
            <a:extLst>
              <a:ext uri="{FF2B5EF4-FFF2-40B4-BE49-F238E27FC236}">
                <a16:creationId xmlns:a16="http://schemas.microsoft.com/office/drawing/2014/main" id="{882333F0-9590-D141-B174-B35930B6C864}"/>
              </a:ext>
            </a:extLst>
          </p:cNvPr>
          <p:cNvSpPr/>
          <p:nvPr/>
        </p:nvSpPr>
        <p:spPr>
          <a:xfrm flipH="1">
            <a:off x="6047613" y="2711271"/>
            <a:ext cx="56760" cy="59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145" name="Oval 1144">
            <a:extLst>
              <a:ext uri="{FF2B5EF4-FFF2-40B4-BE49-F238E27FC236}">
                <a16:creationId xmlns:a16="http://schemas.microsoft.com/office/drawing/2014/main" id="{2D14107A-1080-199A-F30A-165FEC26299D}"/>
              </a:ext>
            </a:extLst>
          </p:cNvPr>
          <p:cNvSpPr/>
          <p:nvPr/>
        </p:nvSpPr>
        <p:spPr>
          <a:xfrm flipH="1">
            <a:off x="5934382" y="2527992"/>
            <a:ext cx="56760" cy="59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146" name="Oval 1145">
            <a:extLst>
              <a:ext uri="{FF2B5EF4-FFF2-40B4-BE49-F238E27FC236}">
                <a16:creationId xmlns:a16="http://schemas.microsoft.com/office/drawing/2014/main" id="{D851F3A7-50DE-5D26-BE26-50B0360BA86E}"/>
              </a:ext>
            </a:extLst>
          </p:cNvPr>
          <p:cNvSpPr/>
          <p:nvPr/>
        </p:nvSpPr>
        <p:spPr>
          <a:xfrm flipH="1">
            <a:off x="6278513" y="3367342"/>
            <a:ext cx="56760" cy="59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1148" name="Straight Arrow Connector 1147">
            <a:extLst>
              <a:ext uri="{FF2B5EF4-FFF2-40B4-BE49-F238E27FC236}">
                <a16:creationId xmlns:a16="http://schemas.microsoft.com/office/drawing/2014/main" id="{E8DBA50E-4FCE-4A15-D480-6C5B4B8BDAB7}"/>
              </a:ext>
            </a:extLst>
          </p:cNvPr>
          <p:cNvCxnSpPr>
            <a:cxnSpLocks/>
          </p:cNvCxnSpPr>
          <p:nvPr/>
        </p:nvCxnSpPr>
        <p:spPr>
          <a:xfrm>
            <a:off x="4570089" y="3426517"/>
            <a:ext cx="0" cy="391368"/>
          </a:xfrm>
          <a:prstGeom prst="straightConnector1">
            <a:avLst/>
          </a:prstGeom>
          <a:ln w="25400">
            <a:solidFill>
              <a:srgbClr val="58B0E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297E99C6-0C32-2AA3-CBE7-D9C22CD643CC}"/>
              </a:ext>
            </a:extLst>
          </p:cNvPr>
          <p:cNvSpPr/>
          <p:nvPr/>
        </p:nvSpPr>
        <p:spPr>
          <a:xfrm rot="5400000">
            <a:off x="4733166" y="-3581649"/>
            <a:ext cx="844511" cy="8876813"/>
          </a:xfrm>
          <a:prstGeom prst="homePlate">
            <a:avLst>
              <a:gd name="adj" fmla="val 0"/>
            </a:avLst>
          </a:prstGeom>
          <a:solidFill>
            <a:srgbClr val="58B0E3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261E70-11ED-C92E-04E2-56E5342DDD64}"/>
              </a:ext>
            </a:extLst>
          </p:cNvPr>
          <p:cNvSpPr txBox="1">
            <a:spLocks/>
          </p:cNvSpPr>
          <p:nvPr/>
        </p:nvSpPr>
        <p:spPr>
          <a:xfrm>
            <a:off x="1094969" y="512322"/>
            <a:ext cx="3088474" cy="6888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58B0E3"/>
                </a:solidFill>
                <a:latin typeface="Aptos Black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VARMADÆLUR</a:t>
            </a:r>
            <a:endParaRPr lang="is-I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84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05026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677 -0.0011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-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2.08333E-6 -0.089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9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-0.06263 0.00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" y="1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4519 0.001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9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3.75E-6 0.0817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7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0.0612 7.40741E-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00013 -0.0817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9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0.00039 0.0567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2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0.00378 -0.0157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78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00703 -0.0203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101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-8.33333E-7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0.01224 -0.0064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3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0.01276 -0.0004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" y="-2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4.58333E-6 0.0002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-0.00104 -0.0481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40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0.00078 -0.0270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36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-0.0069 -0.0451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-226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00781 -0.0511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-256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00065 -0.019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97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00938 -0.030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50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.00286 -0.0166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83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0.00364 -0.0159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81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0.00533 L 0.00183 -0.0384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-219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00898 -0.0689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-344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043 -0.0388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94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00664 -0.0518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-25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01432 -0.0680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340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02252 -0.0453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-226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02214 -0.0032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6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-0.00651 -0.0578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289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0.00573 -0.0245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122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0.00299 -0.0520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0" grpId="0" animBg="1"/>
      <p:bldP spid="61" grpId="0" animBg="1"/>
      <p:bldP spid="62" grpId="0" animBg="1"/>
      <p:bldP spid="63" grpId="0" animBg="1"/>
      <p:bldP spid="1024" grpId="0" animBg="1"/>
      <p:bldP spid="1025" grpId="0" animBg="1"/>
      <p:bldP spid="1028" grpId="0" animBg="1"/>
      <p:bldP spid="1029" grpId="0" animBg="1"/>
      <p:bldP spid="1036" grpId="0" animBg="1"/>
      <p:bldP spid="1037" grpId="0" animBg="1"/>
      <p:bldP spid="1038" grpId="0" animBg="1"/>
      <p:bldP spid="1039" grpId="0" animBg="1"/>
      <p:bldP spid="104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1141" grpId="0" animBg="1"/>
      <p:bldP spid="1142" grpId="0" animBg="1"/>
      <p:bldP spid="1143" grpId="0" animBg="1"/>
      <p:bldP spid="1144" grpId="0" animBg="1"/>
      <p:bldP spid="1145" grpId="0" animBg="1"/>
      <p:bldP spid="11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63F32C-BFF5-9812-D46B-ADF5010E2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431" y="-362080"/>
            <a:ext cx="5010332" cy="742406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31B3C2B-40C2-7016-4CFD-387252F428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6967"/>
          <a:stretch/>
        </p:blipFill>
        <p:spPr>
          <a:xfrm>
            <a:off x="10513385" y="5623790"/>
            <a:ext cx="876915" cy="667985"/>
          </a:xfrm>
          <a:prstGeom prst="rect">
            <a:avLst/>
          </a:prstGeom>
        </p:spPr>
      </p:pic>
      <p:pic>
        <p:nvPicPr>
          <p:cNvPr id="6" name="Picture 5" descr="A blue yellow and green logo&#10;&#10;Description automatically generated">
            <a:extLst>
              <a:ext uri="{FF2B5EF4-FFF2-40B4-BE49-F238E27FC236}">
                <a16:creationId xmlns:a16="http://schemas.microsoft.com/office/drawing/2014/main" id="{8A5F4968-0E12-D24C-0EBD-80F78C5B02A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85" y="4601183"/>
            <a:ext cx="961599" cy="10226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A198B7-E63B-D7A7-0849-B503BA09B45F}"/>
              </a:ext>
            </a:extLst>
          </p:cNvPr>
          <p:cNvSpPr txBox="1"/>
          <p:nvPr/>
        </p:nvSpPr>
        <p:spPr>
          <a:xfrm>
            <a:off x="717015" y="1533465"/>
            <a:ext cx="4695643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arenR"/>
            </a:pPr>
            <a:r>
              <a:rPr lang="en-US" sz="2800" dirty="0" err="1">
                <a:solidFill>
                  <a:srgbClr val="58B0E3"/>
                </a:solidFill>
              </a:rPr>
              <a:t>Jarðhitaleit</a:t>
            </a:r>
            <a:r>
              <a:rPr lang="en-US" sz="2800" dirty="0">
                <a:solidFill>
                  <a:srgbClr val="58B0E3"/>
                </a:solidFill>
              </a:rPr>
              <a:t> </a:t>
            </a:r>
            <a:r>
              <a:rPr lang="en-US" sz="2800" b="1" dirty="0">
                <a:solidFill>
                  <a:srgbClr val="58B0E3"/>
                </a:solidFill>
              </a:rPr>
              <a:t>2000</a:t>
            </a:r>
            <a:br>
              <a:rPr lang="en-US" sz="2800" b="1" dirty="0">
                <a:solidFill>
                  <a:srgbClr val="58B0E3"/>
                </a:solidFill>
              </a:rPr>
            </a:br>
            <a:endParaRPr lang="en-US" sz="2800" b="1" dirty="0">
              <a:solidFill>
                <a:srgbClr val="58B0E3"/>
              </a:solidFill>
            </a:endParaRPr>
          </a:p>
          <a:p>
            <a:pPr lvl="1"/>
            <a:r>
              <a:rPr lang="en-US" sz="2400" b="1" dirty="0">
                <a:solidFill>
                  <a:srgbClr val="58B0E3"/>
                </a:solidFill>
              </a:rPr>
              <a:t>Orkustofnun </a:t>
            </a:r>
            <a:r>
              <a:rPr lang="en-US" sz="2400" dirty="0" err="1">
                <a:solidFill>
                  <a:srgbClr val="58B0E3"/>
                </a:solidFill>
              </a:rPr>
              <a:t>fyrir</a:t>
            </a:r>
            <a:r>
              <a:rPr lang="en-US" sz="2400" b="1" dirty="0">
                <a:solidFill>
                  <a:srgbClr val="58B0E3"/>
                </a:solidFill>
              </a:rPr>
              <a:t> </a:t>
            </a:r>
            <a:r>
              <a:rPr lang="en-US" sz="2400" b="1" dirty="0" err="1">
                <a:solidFill>
                  <a:srgbClr val="58B0E3"/>
                </a:solidFill>
              </a:rPr>
              <a:t>Seyðisfjarðarkaupstað</a:t>
            </a:r>
            <a:br>
              <a:rPr lang="en-US" sz="2400" b="1" dirty="0">
                <a:solidFill>
                  <a:srgbClr val="58B0E3"/>
                </a:solidFill>
              </a:rPr>
            </a:br>
            <a:endParaRPr lang="en-US" sz="2400" b="1" dirty="0">
              <a:solidFill>
                <a:srgbClr val="58B0E3"/>
              </a:solidFill>
            </a:endParaRPr>
          </a:p>
          <a:p>
            <a:pPr marL="514350" indent="-514350">
              <a:buAutoNum type="arabicParenR"/>
            </a:pPr>
            <a:r>
              <a:rPr lang="en-US" sz="2800" dirty="0" err="1">
                <a:solidFill>
                  <a:srgbClr val="58B0E3"/>
                </a:solidFill>
              </a:rPr>
              <a:t>Jarðhitaleit</a:t>
            </a:r>
            <a:r>
              <a:rPr lang="en-US" sz="2800" dirty="0">
                <a:solidFill>
                  <a:srgbClr val="58B0E3"/>
                </a:solidFill>
              </a:rPr>
              <a:t> </a:t>
            </a:r>
            <a:r>
              <a:rPr lang="en-US" sz="2800" b="1" dirty="0">
                <a:solidFill>
                  <a:srgbClr val="58B0E3"/>
                </a:solidFill>
              </a:rPr>
              <a:t>2014</a:t>
            </a:r>
            <a:br>
              <a:rPr lang="en-US" sz="2800" b="1" dirty="0">
                <a:solidFill>
                  <a:srgbClr val="58B0E3"/>
                </a:solidFill>
              </a:rPr>
            </a:br>
            <a:endParaRPr lang="en-US" sz="2800" b="1" dirty="0">
              <a:solidFill>
                <a:srgbClr val="58B0E3"/>
              </a:solidFill>
            </a:endParaRPr>
          </a:p>
          <a:p>
            <a:pPr lvl="1"/>
            <a:r>
              <a:rPr lang="en-US" sz="2400" b="1" dirty="0">
                <a:solidFill>
                  <a:srgbClr val="58B0E3"/>
                </a:solidFill>
              </a:rPr>
              <a:t>ÍSOR </a:t>
            </a:r>
            <a:r>
              <a:rPr lang="en-US" sz="2400" dirty="0" err="1">
                <a:solidFill>
                  <a:srgbClr val="58B0E3"/>
                </a:solidFill>
              </a:rPr>
              <a:t>fyrir</a:t>
            </a:r>
            <a:r>
              <a:rPr lang="en-US" sz="2400" b="1" dirty="0">
                <a:solidFill>
                  <a:srgbClr val="58B0E3"/>
                </a:solidFill>
              </a:rPr>
              <a:t> RARIK</a:t>
            </a:r>
          </a:p>
          <a:p>
            <a:endParaRPr lang="en-US" sz="2800" dirty="0">
              <a:solidFill>
                <a:srgbClr val="58B0E3"/>
              </a:solidFill>
            </a:endParaRPr>
          </a:p>
          <a:p>
            <a:r>
              <a:rPr lang="en-US" sz="2800" b="1" dirty="0" err="1">
                <a:solidFill>
                  <a:srgbClr val="58B0E3"/>
                </a:solidFill>
              </a:rPr>
              <a:t>Niðurstöður</a:t>
            </a:r>
            <a:endParaRPr lang="en-US" sz="2800" b="1" dirty="0">
              <a:solidFill>
                <a:srgbClr val="58B0E3"/>
              </a:solidFill>
            </a:endParaRPr>
          </a:p>
          <a:p>
            <a:r>
              <a:rPr lang="en-US" sz="2800" dirty="0" err="1">
                <a:solidFill>
                  <a:srgbClr val="58B0E3"/>
                </a:solidFill>
              </a:rPr>
              <a:t>Litlar</a:t>
            </a:r>
            <a:r>
              <a:rPr lang="en-US" sz="2800" dirty="0">
                <a:solidFill>
                  <a:srgbClr val="58B0E3"/>
                </a:solidFill>
              </a:rPr>
              <a:t> </a:t>
            </a:r>
            <a:r>
              <a:rPr lang="en-US" sz="2800" dirty="0" err="1">
                <a:solidFill>
                  <a:srgbClr val="58B0E3"/>
                </a:solidFill>
              </a:rPr>
              <a:t>líkur</a:t>
            </a:r>
            <a:r>
              <a:rPr lang="en-US" sz="2800" dirty="0">
                <a:solidFill>
                  <a:srgbClr val="58B0E3"/>
                </a:solidFill>
              </a:rPr>
              <a:t> á </a:t>
            </a:r>
            <a:r>
              <a:rPr lang="en-US" sz="2800" dirty="0" err="1">
                <a:solidFill>
                  <a:srgbClr val="58B0E3"/>
                </a:solidFill>
              </a:rPr>
              <a:t>nýtanlegum</a:t>
            </a:r>
            <a:r>
              <a:rPr lang="en-US" sz="2800" dirty="0">
                <a:solidFill>
                  <a:srgbClr val="58B0E3"/>
                </a:solidFill>
              </a:rPr>
              <a:t> </a:t>
            </a:r>
            <a:r>
              <a:rPr lang="en-US" sz="2800" dirty="0" err="1">
                <a:solidFill>
                  <a:srgbClr val="58B0E3"/>
                </a:solidFill>
              </a:rPr>
              <a:t>jarðhita</a:t>
            </a:r>
            <a:endParaRPr lang="en-US" sz="2800" dirty="0">
              <a:solidFill>
                <a:srgbClr val="58B0E3"/>
              </a:solidFill>
            </a:endParaRPr>
          </a:p>
          <a:p>
            <a:endParaRPr lang="en-US" sz="2400" dirty="0">
              <a:solidFill>
                <a:srgbClr val="58B0E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8B0E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58B0E3"/>
              </a:solidFill>
            </a:endParaRPr>
          </a:p>
          <a:p>
            <a:endParaRPr lang="en-US" sz="2000" dirty="0">
              <a:solidFill>
                <a:srgbClr val="58B0E3"/>
              </a:solidFill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C321FC74-2479-03CE-5E0D-A359125887DC}"/>
              </a:ext>
            </a:extLst>
          </p:cNvPr>
          <p:cNvSpPr/>
          <p:nvPr/>
        </p:nvSpPr>
        <p:spPr>
          <a:xfrm rot="5400000">
            <a:off x="4733166" y="-3581649"/>
            <a:ext cx="844511" cy="8876813"/>
          </a:xfrm>
          <a:prstGeom prst="homePlate">
            <a:avLst>
              <a:gd name="adj" fmla="val 0"/>
            </a:avLst>
          </a:prstGeom>
          <a:solidFill>
            <a:srgbClr val="58B0E3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A0A8727-C890-AB85-BCC8-DD2A7B26D811}"/>
              </a:ext>
            </a:extLst>
          </p:cNvPr>
          <p:cNvSpPr txBox="1">
            <a:spLocks/>
          </p:cNvSpPr>
          <p:nvPr/>
        </p:nvSpPr>
        <p:spPr>
          <a:xfrm>
            <a:off x="839788" y="228600"/>
            <a:ext cx="7313612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58B0E3"/>
                </a:solidFill>
                <a:latin typeface="Aptos Black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JARÐHITARANNSÓKNIR</a:t>
            </a:r>
            <a:endParaRPr lang="is-I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861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8640C-050C-3C6A-C029-78C625A01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9E05381C-13B0-A61F-4267-B90593C19365}"/>
              </a:ext>
            </a:extLst>
          </p:cNvPr>
          <p:cNvSpPr/>
          <p:nvPr/>
        </p:nvSpPr>
        <p:spPr>
          <a:xfrm rot="5400000">
            <a:off x="3141977" y="-1990461"/>
            <a:ext cx="4026888" cy="8876813"/>
          </a:xfrm>
          <a:prstGeom prst="homePlate">
            <a:avLst>
              <a:gd name="adj" fmla="val 0"/>
            </a:avLst>
          </a:prstGeom>
          <a:solidFill>
            <a:srgbClr val="58B0E3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9645E09-80ED-0794-C9AD-BD1A673166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967"/>
          <a:stretch/>
        </p:blipFill>
        <p:spPr>
          <a:xfrm>
            <a:off x="10513385" y="5623790"/>
            <a:ext cx="876915" cy="667985"/>
          </a:xfrm>
          <a:prstGeom prst="rect">
            <a:avLst/>
          </a:prstGeom>
        </p:spPr>
      </p:pic>
      <p:pic>
        <p:nvPicPr>
          <p:cNvPr id="6" name="Picture 5" descr="A blue yellow and green logo&#10;&#10;Description automatically generated">
            <a:extLst>
              <a:ext uri="{FF2B5EF4-FFF2-40B4-BE49-F238E27FC236}">
                <a16:creationId xmlns:a16="http://schemas.microsoft.com/office/drawing/2014/main" id="{CB10611C-B472-1D87-55E4-F704A7B61BA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85" y="4601183"/>
            <a:ext cx="961599" cy="10226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B80EF9-2A25-F756-D658-836100D7B760}"/>
              </a:ext>
            </a:extLst>
          </p:cNvPr>
          <p:cNvSpPr txBox="1"/>
          <p:nvPr/>
        </p:nvSpPr>
        <p:spPr>
          <a:xfrm>
            <a:off x="839788" y="1511500"/>
            <a:ext cx="701372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Áframhaldandi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leit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Vísbendingar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sem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við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viljum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skoða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nánar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Prufuhola</a:t>
            </a:r>
            <a:r>
              <a:rPr lang="en-US" sz="2800" dirty="0">
                <a:solidFill>
                  <a:schemeClr val="bg1"/>
                </a:solidFill>
              </a:rPr>
              <a:t> ~100 </a:t>
            </a:r>
            <a:r>
              <a:rPr lang="en-US" sz="2800" dirty="0" err="1">
                <a:solidFill>
                  <a:schemeClr val="bg1"/>
                </a:solidFill>
              </a:rPr>
              <a:t>metrar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Þurfum</a:t>
            </a:r>
            <a:r>
              <a:rPr lang="en-US" sz="2800" dirty="0">
                <a:solidFill>
                  <a:schemeClr val="bg1"/>
                </a:solidFill>
              </a:rPr>
              <a:t> bara </a:t>
            </a:r>
            <a:r>
              <a:rPr lang="en-US" sz="2800" b="1" dirty="0" err="1">
                <a:solidFill>
                  <a:schemeClr val="bg1"/>
                </a:solidFill>
              </a:rPr>
              <a:t>volgt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vatn</a:t>
            </a:r>
            <a:endParaRPr lang="en-US" sz="2800" b="1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rgbClr val="58B0E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8B0E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58B0E3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3ACD16C-57F4-B0E3-771A-7CA80F35E7FC}"/>
              </a:ext>
            </a:extLst>
          </p:cNvPr>
          <p:cNvSpPr txBox="1">
            <a:spLocks/>
          </p:cNvSpPr>
          <p:nvPr/>
        </p:nvSpPr>
        <p:spPr>
          <a:xfrm>
            <a:off x="839788" y="228600"/>
            <a:ext cx="7313612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58B0E3"/>
                </a:solidFill>
                <a:latin typeface="Aptos Black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JARÐHITARANNSÓKNIR</a:t>
            </a:r>
            <a:endParaRPr lang="is-I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751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75361-1E0C-99C5-CF99-3005D43E3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DF58C595-BCFC-5B29-B00A-8444A611FF13}"/>
              </a:ext>
            </a:extLst>
          </p:cNvPr>
          <p:cNvSpPr/>
          <p:nvPr/>
        </p:nvSpPr>
        <p:spPr>
          <a:xfrm rot="5400000">
            <a:off x="4591803" y="1423784"/>
            <a:ext cx="1077219" cy="8876813"/>
          </a:xfrm>
          <a:prstGeom prst="homePlate">
            <a:avLst>
              <a:gd name="adj" fmla="val 0"/>
            </a:avLst>
          </a:prstGeom>
          <a:solidFill>
            <a:srgbClr val="58B0E3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0471635-8552-745E-5A73-17F72B2390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967"/>
          <a:stretch/>
        </p:blipFill>
        <p:spPr>
          <a:xfrm>
            <a:off x="10513385" y="5623790"/>
            <a:ext cx="876915" cy="667985"/>
          </a:xfrm>
          <a:prstGeom prst="rect">
            <a:avLst/>
          </a:prstGeom>
        </p:spPr>
      </p:pic>
      <p:pic>
        <p:nvPicPr>
          <p:cNvPr id="6" name="Picture 5" descr="A blue yellow and green logo&#10;&#10;Description automatically generated">
            <a:extLst>
              <a:ext uri="{FF2B5EF4-FFF2-40B4-BE49-F238E27FC236}">
                <a16:creationId xmlns:a16="http://schemas.microsoft.com/office/drawing/2014/main" id="{1518C034-8174-69DE-4539-D50F35253D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85" y="4601183"/>
            <a:ext cx="961599" cy="10226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2797BE-F53E-075C-38F9-F44E3C9BA869}"/>
              </a:ext>
            </a:extLst>
          </p:cNvPr>
          <p:cNvSpPr txBox="1"/>
          <p:nvPr/>
        </p:nvSpPr>
        <p:spPr>
          <a:xfrm>
            <a:off x="839788" y="2038122"/>
            <a:ext cx="609474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Áframhaldandi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leit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Vísbendingar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sem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við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viljum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skoða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nánar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Prufuhola</a:t>
            </a:r>
            <a:r>
              <a:rPr lang="en-US" sz="2800" dirty="0">
                <a:solidFill>
                  <a:schemeClr val="bg1"/>
                </a:solidFill>
              </a:rPr>
              <a:t> ~100 </a:t>
            </a:r>
            <a:r>
              <a:rPr lang="en-US" sz="2800" dirty="0" err="1">
                <a:solidFill>
                  <a:schemeClr val="bg1"/>
                </a:solidFill>
              </a:rPr>
              <a:t>metrar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Þurfum</a:t>
            </a:r>
            <a:r>
              <a:rPr lang="en-US" sz="2800" dirty="0">
                <a:solidFill>
                  <a:schemeClr val="bg1"/>
                </a:solidFill>
              </a:rPr>
              <a:t> bara </a:t>
            </a:r>
            <a:r>
              <a:rPr lang="en-US" sz="2800" b="1" dirty="0" err="1">
                <a:solidFill>
                  <a:schemeClr val="bg1"/>
                </a:solidFill>
              </a:rPr>
              <a:t>volgt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vatn</a:t>
            </a:r>
            <a:endParaRPr lang="en-US" sz="2800" b="1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rgbClr val="58B0E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8B0E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58B0E3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981F61-DE4C-5D33-95A3-A08EE41470EE}"/>
              </a:ext>
            </a:extLst>
          </p:cNvPr>
          <p:cNvSpPr txBox="1">
            <a:spLocks/>
          </p:cNvSpPr>
          <p:nvPr/>
        </p:nvSpPr>
        <p:spPr>
          <a:xfrm>
            <a:off x="692006" y="457200"/>
            <a:ext cx="7313612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58B0E3"/>
                </a:solidFill>
                <a:latin typeface="Aptos Black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JARÐHITARANNSÓKNIR</a:t>
            </a:r>
            <a:endParaRPr lang="is-IS" sz="36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A18555-5E2C-82E6-3AE2-700C287A8FA6}"/>
              </a:ext>
            </a:extLst>
          </p:cNvPr>
          <p:cNvSpPr txBox="1">
            <a:spLocks/>
          </p:cNvSpPr>
          <p:nvPr/>
        </p:nvSpPr>
        <p:spPr>
          <a:xfrm>
            <a:off x="841036" y="5162858"/>
            <a:ext cx="7313612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58B0E3"/>
                </a:solidFill>
                <a:latin typeface="Aptos Black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DREIFIKERFIÐ</a:t>
            </a:r>
            <a:endParaRPr lang="is-IS" sz="3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9F97C1-CAE1-FDC3-380B-C31626419FC9}"/>
              </a:ext>
            </a:extLst>
          </p:cNvPr>
          <p:cNvSpPr txBox="1"/>
          <p:nvPr/>
        </p:nvSpPr>
        <p:spPr>
          <a:xfrm>
            <a:off x="717015" y="1246552"/>
            <a:ext cx="743763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58B0E3"/>
                </a:solidFill>
              </a:rPr>
              <a:t>~100 </a:t>
            </a:r>
            <a:r>
              <a:rPr lang="en-US" sz="3600" dirty="0" err="1">
                <a:solidFill>
                  <a:srgbClr val="58B0E3"/>
                </a:solidFill>
              </a:rPr>
              <a:t>hús</a:t>
            </a:r>
            <a:r>
              <a:rPr lang="en-US" sz="3600" dirty="0">
                <a:solidFill>
                  <a:srgbClr val="58B0E3"/>
                </a:solidFill>
              </a:rPr>
              <a:t> </a:t>
            </a:r>
            <a:r>
              <a:rPr lang="en-US" sz="3600" dirty="0" err="1">
                <a:solidFill>
                  <a:srgbClr val="58B0E3"/>
                </a:solidFill>
              </a:rPr>
              <a:t>ótengd</a:t>
            </a:r>
            <a:endParaRPr lang="en-US" sz="3600" dirty="0">
              <a:solidFill>
                <a:srgbClr val="58B0E3"/>
              </a:solidFill>
            </a:endParaRPr>
          </a:p>
          <a:p>
            <a:endParaRPr lang="en-US" sz="3200" dirty="0">
              <a:solidFill>
                <a:srgbClr val="58B0E3"/>
              </a:solidFill>
            </a:endParaRPr>
          </a:p>
          <a:p>
            <a:r>
              <a:rPr lang="en-US" sz="3600" dirty="0" err="1">
                <a:solidFill>
                  <a:srgbClr val="58B0E3"/>
                </a:solidFill>
              </a:rPr>
              <a:t>Varmatap</a:t>
            </a:r>
            <a:endParaRPr lang="en-US" sz="3200" dirty="0">
              <a:solidFill>
                <a:srgbClr val="58B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48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115AC-8BFF-AAD6-10B5-9397ED4FB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0D94029B-FB19-18B6-9FDE-3B9B1016175C}"/>
              </a:ext>
            </a:extLst>
          </p:cNvPr>
          <p:cNvSpPr/>
          <p:nvPr/>
        </p:nvSpPr>
        <p:spPr>
          <a:xfrm rot="5400000">
            <a:off x="3777247" y="609229"/>
            <a:ext cx="2706329" cy="8876813"/>
          </a:xfrm>
          <a:prstGeom prst="homePlate">
            <a:avLst>
              <a:gd name="adj" fmla="val 0"/>
            </a:avLst>
          </a:prstGeom>
          <a:solidFill>
            <a:srgbClr val="58B0E3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478E574-4882-E7AF-A7D5-BD63FF313B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967"/>
          <a:stretch/>
        </p:blipFill>
        <p:spPr>
          <a:xfrm>
            <a:off x="10513385" y="5623790"/>
            <a:ext cx="876915" cy="667985"/>
          </a:xfrm>
          <a:prstGeom prst="rect">
            <a:avLst/>
          </a:prstGeom>
        </p:spPr>
      </p:pic>
      <p:pic>
        <p:nvPicPr>
          <p:cNvPr id="6" name="Picture 5" descr="A blue yellow and green logo&#10;&#10;Description automatically generated">
            <a:extLst>
              <a:ext uri="{FF2B5EF4-FFF2-40B4-BE49-F238E27FC236}">
                <a16:creationId xmlns:a16="http://schemas.microsoft.com/office/drawing/2014/main" id="{E93B1B0F-56DD-7EBB-04F8-41B7134BF51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85" y="4601183"/>
            <a:ext cx="961599" cy="10226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A2F27C-A55A-C070-EB08-4CD16564B47F}"/>
              </a:ext>
            </a:extLst>
          </p:cNvPr>
          <p:cNvSpPr txBox="1"/>
          <p:nvPr/>
        </p:nvSpPr>
        <p:spPr>
          <a:xfrm>
            <a:off x="801700" y="4080345"/>
            <a:ext cx="609474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Átak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að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tengja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sem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flest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b="1" dirty="0" err="1">
                <a:solidFill>
                  <a:schemeClr val="bg1"/>
                </a:solidFill>
              </a:rPr>
              <a:t>Skoða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styrki</a:t>
            </a:r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rgbClr val="58B0E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8B0E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58B0E3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6E94400-AA95-6926-8EED-863C0803A094}"/>
              </a:ext>
            </a:extLst>
          </p:cNvPr>
          <p:cNvSpPr txBox="1">
            <a:spLocks/>
          </p:cNvSpPr>
          <p:nvPr/>
        </p:nvSpPr>
        <p:spPr>
          <a:xfrm>
            <a:off x="692006" y="457200"/>
            <a:ext cx="7313612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58B0E3"/>
                </a:solidFill>
                <a:latin typeface="Aptos Black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JARÐHITARANNSÓKNIR</a:t>
            </a:r>
            <a:endParaRPr lang="is-IS" sz="36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61AC01-3147-A7FF-40CD-4531AA927B79}"/>
              </a:ext>
            </a:extLst>
          </p:cNvPr>
          <p:cNvCxnSpPr/>
          <p:nvPr/>
        </p:nvCxnSpPr>
        <p:spPr>
          <a:xfrm flipH="1">
            <a:off x="5121179" y="4317168"/>
            <a:ext cx="1949641" cy="0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8FB5F2FC-3CE7-A4EB-444F-C6CBBBD7ED23}"/>
              </a:ext>
            </a:extLst>
          </p:cNvPr>
          <p:cNvSpPr txBox="1">
            <a:spLocks/>
          </p:cNvSpPr>
          <p:nvPr/>
        </p:nvSpPr>
        <p:spPr>
          <a:xfrm>
            <a:off x="841036" y="5162858"/>
            <a:ext cx="7313612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58B0E3"/>
                </a:solidFill>
                <a:latin typeface="Aptos Black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DREIFIKERFIÐ</a:t>
            </a:r>
            <a:endParaRPr lang="is-I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17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117B8-0785-7CC7-E67F-C2CDD49AA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C4A3B74-9B94-D823-F43F-7B9954717A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967"/>
          <a:stretch/>
        </p:blipFill>
        <p:spPr>
          <a:xfrm>
            <a:off x="10513385" y="5623790"/>
            <a:ext cx="876915" cy="667985"/>
          </a:xfrm>
          <a:prstGeom prst="rect">
            <a:avLst/>
          </a:prstGeom>
        </p:spPr>
      </p:pic>
      <p:pic>
        <p:nvPicPr>
          <p:cNvPr id="4" name="Picture 3" descr="A blue yellow and green logo&#10;&#10;Description automatically generated">
            <a:extLst>
              <a:ext uri="{FF2B5EF4-FFF2-40B4-BE49-F238E27FC236}">
                <a16:creationId xmlns:a16="http://schemas.microsoft.com/office/drawing/2014/main" id="{B25F5C84-1D01-73FD-00D7-874D0BCD457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85" y="4601183"/>
            <a:ext cx="961599" cy="1022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6F4E2F-B438-6911-A5ED-C95D439BF6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3593" y="1874656"/>
            <a:ext cx="2091285" cy="205547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B7AF6DA-CAFA-FA40-D4B1-F6FB79B4B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166" y="4601183"/>
            <a:ext cx="3582138" cy="663259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Íslenska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0C203E-B730-7DF3-96C6-A349B260F2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1711" y="1927174"/>
            <a:ext cx="1969968" cy="2002958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E7B5A99-1977-B59E-CC37-957A05F52B9E}"/>
              </a:ext>
            </a:extLst>
          </p:cNvPr>
          <p:cNvSpPr txBox="1">
            <a:spLocks/>
          </p:cNvSpPr>
          <p:nvPr/>
        </p:nvSpPr>
        <p:spPr>
          <a:xfrm>
            <a:off x="5125626" y="4601182"/>
            <a:ext cx="3582138" cy="663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8B0E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err="1">
                <a:solidFill>
                  <a:schemeClr val="tx1"/>
                </a:solidFill>
              </a:rPr>
              <a:t>Enska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8C2B143D-2609-30C2-C10D-1B1022078C7F}"/>
              </a:ext>
            </a:extLst>
          </p:cNvPr>
          <p:cNvSpPr/>
          <p:nvPr/>
        </p:nvSpPr>
        <p:spPr>
          <a:xfrm>
            <a:off x="4605430" y="1511710"/>
            <a:ext cx="324465" cy="4225413"/>
          </a:xfrm>
          <a:prstGeom prst="homePlate">
            <a:avLst>
              <a:gd name="adj" fmla="val 0"/>
            </a:avLst>
          </a:prstGeom>
          <a:solidFill>
            <a:srgbClr val="58B0E3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485B0D-D818-A21B-F8F5-38A5ACA3BC74}"/>
              </a:ext>
            </a:extLst>
          </p:cNvPr>
          <p:cNvSpPr txBox="1"/>
          <p:nvPr/>
        </p:nvSpPr>
        <p:spPr>
          <a:xfrm>
            <a:off x="1122596" y="781978"/>
            <a:ext cx="74376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58B0E3"/>
                </a:solidFill>
              </a:rPr>
              <a:t>Hvernig</a:t>
            </a:r>
            <a:r>
              <a:rPr lang="en-US" sz="3600" dirty="0">
                <a:solidFill>
                  <a:srgbClr val="58B0E3"/>
                </a:solidFill>
              </a:rPr>
              <a:t> </a:t>
            </a:r>
            <a:r>
              <a:rPr lang="en-US" sz="3600" dirty="0" err="1">
                <a:solidFill>
                  <a:srgbClr val="58B0E3"/>
                </a:solidFill>
              </a:rPr>
              <a:t>kyndir</a:t>
            </a:r>
            <a:r>
              <a:rPr lang="en-US" sz="3600" dirty="0">
                <a:solidFill>
                  <a:srgbClr val="58B0E3"/>
                </a:solidFill>
              </a:rPr>
              <a:t> </a:t>
            </a:r>
            <a:r>
              <a:rPr lang="en-US" sz="3600" dirty="0" err="1">
                <a:solidFill>
                  <a:srgbClr val="58B0E3"/>
                </a:solidFill>
              </a:rPr>
              <a:t>þú</a:t>
            </a:r>
            <a:r>
              <a:rPr lang="en-US" sz="3600" dirty="0">
                <a:solidFill>
                  <a:srgbClr val="58B0E3"/>
                </a:solidFill>
              </a:rPr>
              <a:t> </a:t>
            </a:r>
            <a:r>
              <a:rPr lang="en-US" sz="3600" dirty="0" err="1">
                <a:solidFill>
                  <a:srgbClr val="58B0E3"/>
                </a:solidFill>
              </a:rPr>
              <a:t>heimili</a:t>
            </a:r>
            <a:r>
              <a:rPr lang="en-US" sz="3600" dirty="0">
                <a:solidFill>
                  <a:srgbClr val="58B0E3"/>
                </a:solidFill>
              </a:rPr>
              <a:t> </a:t>
            </a:r>
            <a:r>
              <a:rPr lang="en-US" sz="3600" dirty="0" err="1">
                <a:solidFill>
                  <a:srgbClr val="58B0E3"/>
                </a:solidFill>
              </a:rPr>
              <a:t>þitt</a:t>
            </a:r>
            <a:r>
              <a:rPr lang="en-US" sz="3600" dirty="0">
                <a:solidFill>
                  <a:srgbClr val="58B0E3"/>
                </a:solidFill>
              </a:rPr>
              <a:t>?</a:t>
            </a:r>
            <a:endParaRPr lang="en-US" sz="3200" dirty="0">
              <a:solidFill>
                <a:srgbClr val="58B0E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85CE30-8D3E-4B03-8957-C600CB2B8312}"/>
              </a:ext>
            </a:extLst>
          </p:cNvPr>
          <p:cNvSpPr txBox="1"/>
          <p:nvPr/>
        </p:nvSpPr>
        <p:spPr>
          <a:xfrm>
            <a:off x="1211078" y="5825509"/>
            <a:ext cx="74376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58B0E3"/>
                </a:solidFill>
              </a:rPr>
              <a:t>Könnun</a:t>
            </a:r>
            <a:r>
              <a:rPr lang="en-US" sz="3600" dirty="0">
                <a:solidFill>
                  <a:srgbClr val="58B0E3"/>
                </a:solidFill>
              </a:rPr>
              <a:t> </a:t>
            </a:r>
            <a:r>
              <a:rPr lang="en-US" sz="3600" dirty="0" err="1">
                <a:solidFill>
                  <a:srgbClr val="58B0E3"/>
                </a:solidFill>
              </a:rPr>
              <a:t>fyrir</a:t>
            </a:r>
            <a:r>
              <a:rPr lang="en-US" sz="3600" dirty="0">
                <a:solidFill>
                  <a:srgbClr val="58B0E3"/>
                </a:solidFill>
              </a:rPr>
              <a:t> </a:t>
            </a:r>
            <a:r>
              <a:rPr lang="en-US" sz="3600" dirty="0" err="1">
                <a:solidFill>
                  <a:srgbClr val="58B0E3"/>
                </a:solidFill>
              </a:rPr>
              <a:t>íbúa</a:t>
            </a:r>
            <a:r>
              <a:rPr lang="en-US" sz="3600" dirty="0">
                <a:solidFill>
                  <a:srgbClr val="58B0E3"/>
                </a:solidFill>
              </a:rPr>
              <a:t> </a:t>
            </a:r>
            <a:r>
              <a:rPr lang="en-US" sz="3600" dirty="0" err="1">
                <a:solidFill>
                  <a:srgbClr val="58B0E3"/>
                </a:solidFill>
              </a:rPr>
              <a:t>Seyðisfjarðar</a:t>
            </a:r>
            <a:endParaRPr lang="en-US" sz="3600" dirty="0">
              <a:solidFill>
                <a:srgbClr val="58B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457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93204-C46C-FF60-A98E-F50AFD210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:a16="http://schemas.microsoft.com/office/drawing/2014/main" id="{B435486A-3850-CC4A-B046-3612C6064B3E}"/>
              </a:ext>
            </a:extLst>
          </p:cNvPr>
          <p:cNvSpPr/>
          <p:nvPr/>
        </p:nvSpPr>
        <p:spPr>
          <a:xfrm rot="5400000">
            <a:off x="6067570" y="3385220"/>
            <a:ext cx="1290171" cy="4744703"/>
          </a:xfrm>
          <a:prstGeom prst="homePlate">
            <a:avLst>
              <a:gd name="adj" fmla="val 0"/>
            </a:avLst>
          </a:prstGeom>
          <a:solidFill>
            <a:srgbClr val="58B0E3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9C25F29-F937-3E1E-F5BC-F1A3EB8483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967"/>
          <a:stretch/>
        </p:blipFill>
        <p:spPr>
          <a:xfrm>
            <a:off x="7630473" y="5210807"/>
            <a:ext cx="876915" cy="667985"/>
          </a:xfrm>
          <a:prstGeom prst="rect">
            <a:avLst/>
          </a:prstGeom>
        </p:spPr>
      </p:pic>
      <p:pic>
        <p:nvPicPr>
          <p:cNvPr id="4" name="Picture 3" descr="A blue yellow and green logo&#10;&#10;Description automatically generated">
            <a:extLst>
              <a:ext uri="{FF2B5EF4-FFF2-40B4-BE49-F238E27FC236}">
                <a16:creationId xmlns:a16="http://schemas.microsoft.com/office/drawing/2014/main" id="{43779DDB-9572-9149-BCDB-53A8278EFD1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85" y="4601183"/>
            <a:ext cx="961599" cy="1022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5D5835-B29B-3A9F-A0F5-31899161F4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3593" y="1874656"/>
            <a:ext cx="2091285" cy="205547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55C5D40-4F0B-B65F-FA5B-A3E1C4178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166" y="4601183"/>
            <a:ext cx="3582138" cy="663259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Íslenska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4BD9C-91B1-D607-51CB-913628890B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1711" y="1927174"/>
            <a:ext cx="1969968" cy="2002958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61C6525-756C-A208-F144-302330F26579}"/>
              </a:ext>
            </a:extLst>
          </p:cNvPr>
          <p:cNvSpPr txBox="1">
            <a:spLocks/>
          </p:cNvSpPr>
          <p:nvPr/>
        </p:nvSpPr>
        <p:spPr>
          <a:xfrm>
            <a:off x="5125626" y="4601182"/>
            <a:ext cx="3582138" cy="663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8B0E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err="1">
                <a:solidFill>
                  <a:schemeClr val="tx1"/>
                </a:solidFill>
              </a:rPr>
              <a:t>Enska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E89E2A2-5D67-F187-3A86-57EFCF5B8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535" y="5070411"/>
            <a:ext cx="7313612" cy="9525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TAKK FYRIR</a:t>
            </a:r>
            <a:endParaRPr lang="is-I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179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18E82E3-E776-D12B-0300-E83E8F5B1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FA73B1-CF1A-75B1-9E61-D0B736354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624" y="2301862"/>
            <a:ext cx="2091285" cy="205547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F8B4581-8FFE-C9E7-29C2-C4DA4D1C8650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639973" y="4491318"/>
            <a:ext cx="3581400" cy="6635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>
                <a:solidFill>
                  <a:schemeClr val="tx1"/>
                </a:solidFill>
              </a:rPr>
              <a:t>Í</a:t>
            </a:r>
            <a:r>
              <a:rPr lang="en-US" sz="2800" dirty="0" err="1">
                <a:solidFill>
                  <a:schemeClr val="tx1"/>
                </a:solidFill>
              </a:rPr>
              <a:t>slenska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39F6D2-C2F7-29E7-B914-6B2458B4D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0859" y="2301862"/>
            <a:ext cx="1969968" cy="2002958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E8B0F43-8300-85F2-7E1E-A993C9F4A3F1}"/>
              </a:ext>
            </a:extLst>
          </p:cNvPr>
          <p:cNvSpPr txBox="1">
            <a:spLocks/>
          </p:cNvSpPr>
          <p:nvPr/>
        </p:nvSpPr>
        <p:spPr>
          <a:xfrm>
            <a:off x="6088180" y="4491634"/>
            <a:ext cx="3582138" cy="663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8B0E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err="1">
                <a:solidFill>
                  <a:schemeClr val="tx1"/>
                </a:solidFill>
              </a:rPr>
              <a:t>Enska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69B20B-13F4-09EE-2771-86AEA041A7DA}"/>
              </a:ext>
            </a:extLst>
          </p:cNvPr>
          <p:cNvSpPr txBox="1"/>
          <p:nvPr/>
        </p:nvSpPr>
        <p:spPr>
          <a:xfrm>
            <a:off x="3142042" y="966418"/>
            <a:ext cx="74376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58B0E3"/>
                </a:solidFill>
              </a:rPr>
              <a:t>Hvernig</a:t>
            </a:r>
            <a:r>
              <a:rPr lang="en-US" sz="3600" dirty="0">
                <a:solidFill>
                  <a:srgbClr val="58B0E3"/>
                </a:solidFill>
              </a:rPr>
              <a:t> </a:t>
            </a:r>
            <a:r>
              <a:rPr lang="en-US" sz="3600" dirty="0" err="1">
                <a:solidFill>
                  <a:srgbClr val="58B0E3"/>
                </a:solidFill>
              </a:rPr>
              <a:t>kyndir</a:t>
            </a:r>
            <a:r>
              <a:rPr lang="en-US" sz="3600" dirty="0">
                <a:solidFill>
                  <a:srgbClr val="58B0E3"/>
                </a:solidFill>
              </a:rPr>
              <a:t> </a:t>
            </a:r>
            <a:r>
              <a:rPr lang="en-US" sz="3600" dirty="0" err="1">
                <a:solidFill>
                  <a:srgbClr val="58B0E3"/>
                </a:solidFill>
              </a:rPr>
              <a:t>þú</a:t>
            </a:r>
            <a:r>
              <a:rPr lang="en-US" sz="3600" dirty="0">
                <a:solidFill>
                  <a:srgbClr val="58B0E3"/>
                </a:solidFill>
              </a:rPr>
              <a:t> </a:t>
            </a:r>
            <a:r>
              <a:rPr lang="en-US" sz="3600" dirty="0" err="1">
                <a:solidFill>
                  <a:srgbClr val="58B0E3"/>
                </a:solidFill>
              </a:rPr>
              <a:t>heimili</a:t>
            </a:r>
            <a:r>
              <a:rPr lang="en-US" sz="3600" dirty="0">
                <a:solidFill>
                  <a:srgbClr val="58B0E3"/>
                </a:solidFill>
              </a:rPr>
              <a:t> </a:t>
            </a:r>
            <a:r>
              <a:rPr lang="en-US" sz="3600" dirty="0" err="1">
                <a:solidFill>
                  <a:srgbClr val="58B0E3"/>
                </a:solidFill>
              </a:rPr>
              <a:t>þitt</a:t>
            </a:r>
            <a:r>
              <a:rPr lang="en-US" sz="3600" dirty="0">
                <a:solidFill>
                  <a:srgbClr val="58B0E3"/>
                </a:solidFill>
              </a:rPr>
              <a:t>?</a:t>
            </a:r>
            <a:endParaRPr lang="en-US" sz="3200" dirty="0">
              <a:solidFill>
                <a:srgbClr val="58B0E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D81CB7-0FC6-90E7-1799-5CB2783998FB}"/>
              </a:ext>
            </a:extLst>
          </p:cNvPr>
          <p:cNvSpPr txBox="1"/>
          <p:nvPr/>
        </p:nvSpPr>
        <p:spPr>
          <a:xfrm>
            <a:off x="1875948" y="5154893"/>
            <a:ext cx="75568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58B0E3"/>
                </a:solidFill>
              </a:rPr>
              <a:t>Könnun</a:t>
            </a:r>
            <a:r>
              <a:rPr lang="en-US" sz="3600" dirty="0">
                <a:solidFill>
                  <a:srgbClr val="58B0E3"/>
                </a:solidFill>
              </a:rPr>
              <a:t> </a:t>
            </a:r>
            <a:r>
              <a:rPr lang="en-US" sz="3600" dirty="0" err="1">
                <a:solidFill>
                  <a:srgbClr val="58B0E3"/>
                </a:solidFill>
              </a:rPr>
              <a:t>fyrir</a:t>
            </a:r>
            <a:r>
              <a:rPr lang="en-US" sz="3600" dirty="0">
                <a:solidFill>
                  <a:srgbClr val="58B0E3"/>
                </a:solidFill>
              </a:rPr>
              <a:t> </a:t>
            </a:r>
            <a:r>
              <a:rPr lang="en-US" sz="3600" dirty="0" err="1">
                <a:solidFill>
                  <a:srgbClr val="58B0E3"/>
                </a:solidFill>
              </a:rPr>
              <a:t>íbúa</a:t>
            </a:r>
            <a:r>
              <a:rPr lang="en-US" sz="3600" dirty="0">
                <a:solidFill>
                  <a:srgbClr val="58B0E3"/>
                </a:solidFill>
              </a:rPr>
              <a:t> </a:t>
            </a:r>
            <a:r>
              <a:rPr lang="en-US" sz="3600" dirty="0" err="1">
                <a:solidFill>
                  <a:srgbClr val="58B0E3"/>
                </a:solidFill>
              </a:rPr>
              <a:t>Seyðisfjarðar</a:t>
            </a:r>
            <a:endParaRPr lang="en-US" sz="3600" dirty="0">
              <a:solidFill>
                <a:srgbClr val="58B0E3"/>
              </a:solidFill>
            </a:endParaRPr>
          </a:p>
          <a:p>
            <a:r>
              <a:rPr lang="en-US" sz="2800" dirty="0" err="1">
                <a:solidFill>
                  <a:srgbClr val="58B0E3"/>
                </a:solidFill>
              </a:rPr>
              <a:t>Nóg</a:t>
            </a:r>
            <a:r>
              <a:rPr lang="en-US" sz="2800" dirty="0">
                <a:solidFill>
                  <a:srgbClr val="58B0E3"/>
                </a:solidFill>
              </a:rPr>
              <a:t> </a:t>
            </a:r>
            <a:r>
              <a:rPr lang="en-US" sz="2800" dirty="0" err="1">
                <a:solidFill>
                  <a:srgbClr val="58B0E3"/>
                </a:solidFill>
              </a:rPr>
              <a:t>að</a:t>
            </a:r>
            <a:r>
              <a:rPr lang="en-US" sz="2800" dirty="0">
                <a:solidFill>
                  <a:srgbClr val="58B0E3"/>
                </a:solidFill>
              </a:rPr>
              <a:t> </a:t>
            </a:r>
            <a:r>
              <a:rPr lang="en-US" sz="2800" dirty="0" err="1">
                <a:solidFill>
                  <a:srgbClr val="58B0E3"/>
                </a:solidFill>
              </a:rPr>
              <a:t>svara</a:t>
            </a:r>
            <a:r>
              <a:rPr lang="en-US" sz="2800" dirty="0">
                <a:solidFill>
                  <a:srgbClr val="58B0E3"/>
                </a:solidFill>
              </a:rPr>
              <a:t> </a:t>
            </a:r>
            <a:r>
              <a:rPr lang="en-US" sz="2800" dirty="0" err="1">
                <a:solidFill>
                  <a:srgbClr val="58B0E3"/>
                </a:solidFill>
              </a:rPr>
              <a:t>einu</a:t>
            </a:r>
            <a:r>
              <a:rPr lang="en-US" sz="2800" dirty="0">
                <a:solidFill>
                  <a:srgbClr val="58B0E3"/>
                </a:solidFill>
              </a:rPr>
              <a:t> </a:t>
            </a:r>
            <a:r>
              <a:rPr lang="en-US" sz="2800" dirty="0" err="1">
                <a:solidFill>
                  <a:srgbClr val="58B0E3"/>
                </a:solidFill>
              </a:rPr>
              <a:t>sinni</a:t>
            </a:r>
            <a:r>
              <a:rPr lang="en-US" sz="2800" dirty="0">
                <a:solidFill>
                  <a:srgbClr val="58B0E3"/>
                </a:solidFill>
              </a:rPr>
              <a:t> </a:t>
            </a:r>
            <a:r>
              <a:rPr lang="en-US" sz="2800" dirty="0" err="1">
                <a:solidFill>
                  <a:srgbClr val="58B0E3"/>
                </a:solidFill>
              </a:rPr>
              <a:t>fyrir</a:t>
            </a:r>
            <a:r>
              <a:rPr lang="en-US" sz="2800" dirty="0">
                <a:solidFill>
                  <a:srgbClr val="58B0E3"/>
                </a:solidFill>
              </a:rPr>
              <a:t> </a:t>
            </a:r>
            <a:r>
              <a:rPr lang="en-US" sz="2800" dirty="0" err="1">
                <a:solidFill>
                  <a:srgbClr val="58B0E3"/>
                </a:solidFill>
              </a:rPr>
              <a:t>hvert</a:t>
            </a:r>
            <a:r>
              <a:rPr lang="en-US" sz="2800" dirty="0">
                <a:solidFill>
                  <a:srgbClr val="58B0E3"/>
                </a:solidFill>
              </a:rPr>
              <a:t> </a:t>
            </a:r>
            <a:r>
              <a:rPr lang="en-US" sz="2800" dirty="0" err="1">
                <a:solidFill>
                  <a:srgbClr val="58B0E3"/>
                </a:solidFill>
              </a:rPr>
              <a:t>heimilisfang</a:t>
            </a:r>
            <a:endParaRPr lang="en-US" sz="2800" dirty="0">
              <a:solidFill>
                <a:srgbClr val="58B0E3"/>
              </a:solidFill>
            </a:endParaRPr>
          </a:p>
        </p:txBody>
      </p:sp>
      <p:pic>
        <p:nvPicPr>
          <p:cNvPr id="5" name="Picture 4" descr="A blue and red logo&#10;&#10;Description automatically generated">
            <a:extLst>
              <a:ext uri="{FF2B5EF4-FFF2-40B4-BE49-F238E27FC236}">
                <a16:creationId xmlns:a16="http://schemas.microsoft.com/office/drawing/2014/main" id="{EFB6005B-CCC5-3559-E816-49BDC522A3E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25" y="240153"/>
            <a:ext cx="1329813" cy="132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15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0867301-B4BA-87FD-1ED7-2FEC2E2B82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4937364"/>
              </p:ext>
            </p:extLst>
          </p:nvPr>
        </p:nvGraphicFramePr>
        <p:xfrm>
          <a:off x="285750" y="592666"/>
          <a:ext cx="92837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Graphic 1">
            <a:extLst>
              <a:ext uri="{FF2B5EF4-FFF2-40B4-BE49-F238E27FC236}">
                <a16:creationId xmlns:a16="http://schemas.microsoft.com/office/drawing/2014/main" id="{98ED49FE-422C-764D-4F36-639DBE3A33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6967"/>
          <a:stretch/>
        </p:blipFill>
        <p:spPr>
          <a:xfrm>
            <a:off x="10513385" y="5623790"/>
            <a:ext cx="876915" cy="667985"/>
          </a:xfrm>
          <a:prstGeom prst="rect">
            <a:avLst/>
          </a:prstGeom>
        </p:spPr>
      </p:pic>
      <p:pic>
        <p:nvPicPr>
          <p:cNvPr id="4" name="Picture 3" descr="A blue yellow and green logo&#10;&#10;Description automatically generated">
            <a:extLst>
              <a:ext uri="{FF2B5EF4-FFF2-40B4-BE49-F238E27FC236}">
                <a16:creationId xmlns:a16="http://schemas.microsoft.com/office/drawing/2014/main" id="{621AED2E-3BEE-EB91-F072-5E75E81C33B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85" y="4601183"/>
            <a:ext cx="961599" cy="102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75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17C8C-6BC8-88AF-DDC7-2C7BEA29E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7313612" cy="1009650"/>
          </a:xfrm>
        </p:spPr>
        <p:txBody>
          <a:bodyPr/>
          <a:lstStyle/>
          <a:p>
            <a:r>
              <a:rPr lang="en-US" sz="3600" dirty="0" err="1"/>
              <a:t>Fjarvarmaveita</a:t>
            </a:r>
            <a:r>
              <a:rPr lang="en-US" sz="3600" dirty="0"/>
              <a:t> </a:t>
            </a:r>
            <a:r>
              <a:rPr lang="en-US" sz="3600" dirty="0" err="1"/>
              <a:t>Seyðisfjarðar</a:t>
            </a:r>
            <a:endParaRPr lang="is-I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5EFFAE0-C18A-5F57-579F-AC640236D1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967"/>
          <a:stretch/>
        </p:blipFill>
        <p:spPr>
          <a:xfrm>
            <a:off x="10513385" y="5623790"/>
            <a:ext cx="876915" cy="667985"/>
          </a:xfrm>
          <a:prstGeom prst="rect">
            <a:avLst/>
          </a:prstGeom>
        </p:spPr>
      </p:pic>
      <p:pic>
        <p:nvPicPr>
          <p:cNvPr id="4" name="Picture 3" descr="A blue yellow and green logo&#10;&#10;Description automatically generated">
            <a:extLst>
              <a:ext uri="{FF2B5EF4-FFF2-40B4-BE49-F238E27FC236}">
                <a16:creationId xmlns:a16="http://schemas.microsoft.com/office/drawing/2014/main" id="{F759B7A4-E781-3248-9DED-94E2F2A5721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85" y="4601183"/>
            <a:ext cx="961599" cy="1022607"/>
          </a:xfrm>
          <a:prstGeom prst="rect">
            <a:avLst/>
          </a:prstGeom>
        </p:spPr>
      </p:pic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1C29685F-1DBE-90BE-BF5D-961174061D7D}"/>
              </a:ext>
            </a:extLst>
          </p:cNvPr>
          <p:cNvSpPr/>
          <p:nvPr/>
        </p:nvSpPr>
        <p:spPr>
          <a:xfrm>
            <a:off x="839788" y="2797419"/>
            <a:ext cx="1788607" cy="615462"/>
          </a:xfrm>
          <a:prstGeom prst="flowChartTerminator">
            <a:avLst/>
          </a:prstGeom>
          <a:solidFill>
            <a:srgbClr val="58B0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ptos Light" panose="020B0004020202020204" pitchFamily="34" charset="0"/>
              </a:rPr>
              <a:t>Rafketill</a:t>
            </a:r>
            <a:endParaRPr lang="is-IS" sz="2400" dirty="0">
              <a:latin typeface="Aptos Light" panose="020B0004020202020204" pitchFamily="34" charset="0"/>
            </a:endParaRP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CEBEAD9A-CE43-955E-0372-C256935603B6}"/>
              </a:ext>
            </a:extLst>
          </p:cNvPr>
          <p:cNvSpPr/>
          <p:nvPr/>
        </p:nvSpPr>
        <p:spPr>
          <a:xfrm>
            <a:off x="839788" y="4057650"/>
            <a:ext cx="1788607" cy="615462"/>
          </a:xfrm>
          <a:prstGeom prst="flowChartTerminator">
            <a:avLst/>
          </a:prstGeom>
          <a:solidFill>
            <a:srgbClr val="58B0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ptos Light" panose="020B0004020202020204" pitchFamily="34" charset="0"/>
              </a:rPr>
              <a:t>Olíuketill</a:t>
            </a:r>
            <a:endParaRPr lang="is-IS" sz="2400" dirty="0">
              <a:latin typeface="Aptos Light" panose="020B0004020202020204" pitchFamily="34" charset="0"/>
            </a:endParaRP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5FD26F9E-AE14-F222-76D7-82C18F1F346F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2628395" y="3105150"/>
            <a:ext cx="1757311" cy="630221"/>
          </a:xfrm>
          <a:prstGeom prst="bentConnector3">
            <a:avLst/>
          </a:prstGeom>
          <a:ln>
            <a:solidFill>
              <a:srgbClr val="58B0E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C1724E22-7DB0-CE45-C6B6-4025BF20DA2E}"/>
              </a:ext>
            </a:extLst>
          </p:cNvPr>
          <p:cNvCxnSpPr>
            <a:cxnSpLocks/>
          </p:cNvCxnSpPr>
          <p:nvPr/>
        </p:nvCxnSpPr>
        <p:spPr>
          <a:xfrm flipV="1">
            <a:off x="2628395" y="3735160"/>
            <a:ext cx="1757311" cy="659949"/>
          </a:xfrm>
          <a:prstGeom prst="bentConnector3">
            <a:avLst>
              <a:gd name="adj1" fmla="val 50000"/>
            </a:avLst>
          </a:prstGeom>
          <a:ln>
            <a:solidFill>
              <a:srgbClr val="58B0E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Graphic 29" descr="Home with solid fill">
            <a:extLst>
              <a:ext uri="{FF2B5EF4-FFF2-40B4-BE49-F238E27FC236}">
                <a16:creationId xmlns:a16="http://schemas.microsoft.com/office/drawing/2014/main" id="{AF114315-6335-497E-70DD-9A2D0079AF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328059" y="1342491"/>
            <a:ext cx="4317784" cy="4317784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526DA6B-FFB0-001C-B4EA-ADAF73AA9FAD}"/>
              </a:ext>
            </a:extLst>
          </p:cNvPr>
          <p:cNvCxnSpPr>
            <a:cxnSpLocks/>
          </p:cNvCxnSpPr>
          <p:nvPr/>
        </p:nvCxnSpPr>
        <p:spPr>
          <a:xfrm flipV="1">
            <a:off x="3497580" y="3679962"/>
            <a:ext cx="4276151" cy="7384"/>
          </a:xfrm>
          <a:prstGeom prst="line">
            <a:avLst/>
          </a:prstGeom>
          <a:ln>
            <a:solidFill>
              <a:srgbClr val="58B0E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2ADE64E-CBEE-F32C-B86A-613AE41342EB}"/>
              </a:ext>
            </a:extLst>
          </p:cNvPr>
          <p:cNvCxnSpPr>
            <a:cxnSpLocks/>
          </p:cNvCxnSpPr>
          <p:nvPr/>
        </p:nvCxnSpPr>
        <p:spPr>
          <a:xfrm flipV="1">
            <a:off x="5196442" y="3735159"/>
            <a:ext cx="2456986" cy="2987"/>
          </a:xfrm>
          <a:prstGeom prst="line">
            <a:avLst/>
          </a:prstGeom>
          <a:ln>
            <a:solidFill>
              <a:srgbClr val="58B0E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Graphic 32" descr="House with solid fill">
            <a:extLst>
              <a:ext uri="{FF2B5EF4-FFF2-40B4-BE49-F238E27FC236}">
                <a16:creationId xmlns:a16="http://schemas.microsoft.com/office/drawing/2014/main" id="{6CC79EF9-529A-5F07-5175-9224043F8B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25520" y="2812039"/>
            <a:ext cx="638048" cy="638048"/>
          </a:xfrm>
          <a:prstGeom prst="rect">
            <a:avLst/>
          </a:prstGeom>
        </p:spPr>
      </p:pic>
      <p:pic>
        <p:nvPicPr>
          <p:cNvPr id="34" name="Graphic 33" descr="House with solid fill">
            <a:extLst>
              <a:ext uri="{FF2B5EF4-FFF2-40B4-BE49-F238E27FC236}">
                <a16:creationId xmlns:a16="http://schemas.microsoft.com/office/drawing/2014/main" id="{5ADC548C-CB45-B73E-24A2-87DE0BB905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19376" y="2906324"/>
            <a:ext cx="528660" cy="52866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2DFDA9-2F8F-B315-655F-86C740A932A0}"/>
              </a:ext>
            </a:extLst>
          </p:cNvPr>
          <p:cNvCxnSpPr>
            <a:cxnSpLocks/>
          </p:cNvCxnSpPr>
          <p:nvPr/>
        </p:nvCxnSpPr>
        <p:spPr>
          <a:xfrm flipV="1">
            <a:off x="5663034" y="3543554"/>
            <a:ext cx="209550" cy="136816"/>
          </a:xfrm>
          <a:prstGeom prst="line">
            <a:avLst/>
          </a:prstGeom>
          <a:ln>
            <a:solidFill>
              <a:srgbClr val="58B0E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8645EB5-6068-F833-6F05-AC628A7E2FFE}"/>
              </a:ext>
            </a:extLst>
          </p:cNvPr>
          <p:cNvCxnSpPr>
            <a:cxnSpLocks/>
          </p:cNvCxnSpPr>
          <p:nvPr/>
        </p:nvCxnSpPr>
        <p:spPr>
          <a:xfrm flipV="1">
            <a:off x="6200458" y="3543146"/>
            <a:ext cx="209550" cy="136816"/>
          </a:xfrm>
          <a:prstGeom prst="line">
            <a:avLst/>
          </a:prstGeom>
          <a:ln>
            <a:solidFill>
              <a:srgbClr val="58B0E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6F8635B-EFB4-30DD-2D90-6E44CC6B9C5B}"/>
              </a:ext>
            </a:extLst>
          </p:cNvPr>
          <p:cNvCxnSpPr>
            <a:cxnSpLocks/>
          </p:cNvCxnSpPr>
          <p:nvPr/>
        </p:nvCxnSpPr>
        <p:spPr>
          <a:xfrm>
            <a:off x="3497580" y="3735160"/>
            <a:ext cx="2676733" cy="2986"/>
          </a:xfrm>
          <a:prstGeom prst="straightConnector1">
            <a:avLst/>
          </a:prstGeom>
          <a:ln>
            <a:solidFill>
              <a:srgbClr val="58B0E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75206D4-5349-E136-2CCE-725936DB1361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2628395" y="3105150"/>
            <a:ext cx="635138" cy="0"/>
          </a:xfrm>
          <a:prstGeom prst="straightConnector1">
            <a:avLst/>
          </a:prstGeom>
          <a:ln>
            <a:solidFill>
              <a:srgbClr val="58B0E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4C0E036-8BB9-3297-A072-FAFE75371D7E}"/>
              </a:ext>
            </a:extLst>
          </p:cNvPr>
          <p:cNvCxnSpPr>
            <a:cxnSpLocks/>
          </p:cNvCxnSpPr>
          <p:nvPr/>
        </p:nvCxnSpPr>
        <p:spPr>
          <a:xfrm flipV="1">
            <a:off x="3497580" y="3728183"/>
            <a:ext cx="685800" cy="6976"/>
          </a:xfrm>
          <a:prstGeom prst="straightConnector1">
            <a:avLst/>
          </a:prstGeom>
          <a:ln>
            <a:solidFill>
              <a:srgbClr val="58B0E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Arrow: Pentagon 56">
            <a:extLst>
              <a:ext uri="{FF2B5EF4-FFF2-40B4-BE49-F238E27FC236}">
                <a16:creationId xmlns:a16="http://schemas.microsoft.com/office/drawing/2014/main" id="{7D652252-436E-8F29-EA56-9FE9ACB2946C}"/>
              </a:ext>
            </a:extLst>
          </p:cNvPr>
          <p:cNvSpPr/>
          <p:nvPr/>
        </p:nvSpPr>
        <p:spPr>
          <a:xfrm rot="5400000">
            <a:off x="2179200" y="2324382"/>
            <a:ext cx="615463" cy="204906"/>
          </a:xfrm>
          <a:prstGeom prst="homePlate">
            <a:avLst/>
          </a:prstGeom>
          <a:solidFill>
            <a:srgbClr val="58B0E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58" name="Flowchart: Terminator 57">
            <a:extLst>
              <a:ext uri="{FF2B5EF4-FFF2-40B4-BE49-F238E27FC236}">
                <a16:creationId xmlns:a16="http://schemas.microsoft.com/office/drawing/2014/main" id="{893A4EFF-C10C-DF39-843E-E72BE5E8AA6A}"/>
              </a:ext>
            </a:extLst>
          </p:cNvPr>
          <p:cNvSpPr/>
          <p:nvPr/>
        </p:nvSpPr>
        <p:spPr>
          <a:xfrm>
            <a:off x="2459026" y="1769961"/>
            <a:ext cx="3960350" cy="793506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58B0E3"/>
                </a:solidFill>
                <a:latin typeface="Aptos Light" panose="020B0004020202020204" pitchFamily="34" charset="0"/>
              </a:rPr>
              <a:t>Skerðanleg</a:t>
            </a:r>
            <a:r>
              <a:rPr lang="en-US" sz="2400" dirty="0">
                <a:solidFill>
                  <a:srgbClr val="58B0E3"/>
                </a:solidFill>
                <a:latin typeface="Aptos Light" panose="020B0004020202020204" pitchFamily="34" charset="0"/>
              </a:rPr>
              <a:t> </a:t>
            </a:r>
            <a:r>
              <a:rPr lang="en-US" sz="2400" dirty="0" err="1">
                <a:solidFill>
                  <a:srgbClr val="58B0E3"/>
                </a:solidFill>
                <a:latin typeface="Aptos Light" panose="020B0004020202020204" pitchFamily="34" charset="0"/>
              </a:rPr>
              <a:t>raforka</a:t>
            </a:r>
            <a:endParaRPr lang="is-IS" sz="2400" dirty="0">
              <a:solidFill>
                <a:srgbClr val="58B0E3"/>
              </a:solidFill>
              <a:latin typeface="Aptos Light" panose="020B0004020202020204" pitchFamily="34" charset="0"/>
            </a:endParaRPr>
          </a:p>
        </p:txBody>
      </p:sp>
      <p:sp>
        <p:nvSpPr>
          <p:cNvPr id="59" name="Flowchart: Terminator 58">
            <a:extLst>
              <a:ext uri="{FF2B5EF4-FFF2-40B4-BE49-F238E27FC236}">
                <a16:creationId xmlns:a16="http://schemas.microsoft.com/office/drawing/2014/main" id="{C9B1D9D2-3A45-5350-2042-E3DF3EF916E9}"/>
              </a:ext>
            </a:extLst>
          </p:cNvPr>
          <p:cNvSpPr/>
          <p:nvPr/>
        </p:nvSpPr>
        <p:spPr>
          <a:xfrm>
            <a:off x="824140" y="4065134"/>
            <a:ext cx="1788607" cy="615462"/>
          </a:xfrm>
          <a:prstGeom prst="flowChartTerminator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2400" dirty="0">
              <a:latin typeface="Aptos Light" panose="020B0004020202020204" pitchFamily="34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AE33A7E-740B-7FFC-84B2-01CCBE9F22F3}"/>
              </a:ext>
            </a:extLst>
          </p:cNvPr>
          <p:cNvCxnSpPr>
            <a:cxnSpLocks/>
          </p:cNvCxnSpPr>
          <p:nvPr/>
        </p:nvCxnSpPr>
        <p:spPr>
          <a:xfrm>
            <a:off x="2628395" y="4395109"/>
            <a:ext cx="63513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278EAE0-15DD-8CAD-DB65-92247DD4085D}"/>
              </a:ext>
            </a:extLst>
          </p:cNvPr>
          <p:cNvCxnSpPr>
            <a:cxnSpLocks/>
          </p:cNvCxnSpPr>
          <p:nvPr/>
        </p:nvCxnSpPr>
        <p:spPr>
          <a:xfrm>
            <a:off x="3192275" y="4395109"/>
            <a:ext cx="33515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94FA495-4D47-3D94-331A-46D840ED083B}"/>
              </a:ext>
            </a:extLst>
          </p:cNvPr>
          <p:cNvCxnSpPr>
            <a:cxnSpLocks/>
          </p:cNvCxnSpPr>
          <p:nvPr/>
        </p:nvCxnSpPr>
        <p:spPr>
          <a:xfrm flipV="1">
            <a:off x="3497580" y="3687346"/>
            <a:ext cx="0" cy="70776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BDB15AA-071B-AD78-B295-F431AE72FBCD}"/>
              </a:ext>
            </a:extLst>
          </p:cNvPr>
          <p:cNvCxnSpPr>
            <a:cxnSpLocks/>
          </p:cNvCxnSpPr>
          <p:nvPr/>
        </p:nvCxnSpPr>
        <p:spPr>
          <a:xfrm>
            <a:off x="3497580" y="3735159"/>
            <a:ext cx="68580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45201D5-B643-A299-F517-4CFB3004DBD3}"/>
              </a:ext>
            </a:extLst>
          </p:cNvPr>
          <p:cNvCxnSpPr>
            <a:cxnSpLocks/>
          </p:cNvCxnSpPr>
          <p:nvPr/>
        </p:nvCxnSpPr>
        <p:spPr>
          <a:xfrm flipV="1">
            <a:off x="4142105" y="3728183"/>
            <a:ext cx="2032208" cy="697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DD28A8D-5E43-1C61-A84B-2276D4BCA3CC}"/>
              </a:ext>
            </a:extLst>
          </p:cNvPr>
          <p:cNvCxnSpPr>
            <a:cxnSpLocks/>
          </p:cNvCxnSpPr>
          <p:nvPr/>
        </p:nvCxnSpPr>
        <p:spPr>
          <a:xfrm flipV="1">
            <a:off x="5660079" y="3502718"/>
            <a:ext cx="263438" cy="17724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C6E91458-A31A-ED4D-CA5A-7ACFC087FE28}"/>
              </a:ext>
            </a:extLst>
          </p:cNvPr>
          <p:cNvCxnSpPr>
            <a:cxnSpLocks/>
          </p:cNvCxnSpPr>
          <p:nvPr/>
        </p:nvCxnSpPr>
        <p:spPr>
          <a:xfrm flipV="1">
            <a:off x="6183844" y="3502718"/>
            <a:ext cx="263438" cy="17724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B031473-2A79-ECA1-3956-62FBBA13D2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8169" y="5294275"/>
            <a:ext cx="1352660" cy="373592"/>
          </a:xfrm>
          <a:prstGeom prst="rect">
            <a:avLst/>
          </a:prstGeom>
        </p:spPr>
      </p:pic>
      <p:pic>
        <p:nvPicPr>
          <p:cNvPr id="7" name="Graphic 6" descr="House with solid fill">
            <a:extLst>
              <a:ext uri="{FF2B5EF4-FFF2-40B4-BE49-F238E27FC236}">
                <a16:creationId xmlns:a16="http://schemas.microsoft.com/office/drawing/2014/main" id="{1CDD7A9C-D7EC-DEB5-E5CD-95A14E2BE3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12185" y="2566568"/>
            <a:ext cx="461546" cy="461546"/>
          </a:xfrm>
          <a:prstGeom prst="rect">
            <a:avLst/>
          </a:prstGeom>
        </p:spPr>
      </p:pic>
      <p:pic>
        <p:nvPicPr>
          <p:cNvPr id="8" name="Graphic 7" descr="House with solid fill">
            <a:extLst>
              <a:ext uri="{FF2B5EF4-FFF2-40B4-BE49-F238E27FC236}">
                <a16:creationId xmlns:a16="http://schemas.microsoft.com/office/drawing/2014/main" id="{84C899BD-69C9-6410-DFEC-D19C15407D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22093" y="2924639"/>
            <a:ext cx="528660" cy="528660"/>
          </a:xfrm>
          <a:prstGeom prst="rect">
            <a:avLst/>
          </a:prstGeom>
        </p:spPr>
      </p:pic>
      <p:pic>
        <p:nvPicPr>
          <p:cNvPr id="9" name="Graphic 8" descr="House with solid fill">
            <a:extLst>
              <a:ext uri="{FF2B5EF4-FFF2-40B4-BE49-F238E27FC236}">
                <a16:creationId xmlns:a16="http://schemas.microsoft.com/office/drawing/2014/main" id="{0C83A243-4BA3-E214-1268-D008CCE0036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494672" y="2918744"/>
            <a:ext cx="528660" cy="528660"/>
          </a:xfrm>
          <a:prstGeom prst="rect">
            <a:avLst/>
          </a:prstGeom>
        </p:spPr>
      </p:pic>
      <p:pic>
        <p:nvPicPr>
          <p:cNvPr id="12" name="Graphic 11" descr="House with solid fill">
            <a:extLst>
              <a:ext uri="{FF2B5EF4-FFF2-40B4-BE49-F238E27FC236}">
                <a16:creationId xmlns:a16="http://schemas.microsoft.com/office/drawing/2014/main" id="{F1EA964E-37B7-7E15-BECF-AB7592E46B0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653428" y="2302238"/>
            <a:ext cx="528660" cy="52866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827614-4699-730D-1261-2042FB81AC5B}"/>
              </a:ext>
            </a:extLst>
          </p:cNvPr>
          <p:cNvCxnSpPr>
            <a:cxnSpLocks/>
          </p:cNvCxnSpPr>
          <p:nvPr/>
        </p:nvCxnSpPr>
        <p:spPr>
          <a:xfrm flipH="1" flipV="1">
            <a:off x="5590170" y="3902933"/>
            <a:ext cx="1860583" cy="7384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094B4B4-9B9E-BCDF-ABAC-C0CAD59870AD}"/>
              </a:ext>
            </a:extLst>
          </p:cNvPr>
          <p:cNvCxnSpPr>
            <a:cxnSpLocks/>
          </p:cNvCxnSpPr>
          <p:nvPr/>
        </p:nvCxnSpPr>
        <p:spPr>
          <a:xfrm flipH="1" flipV="1">
            <a:off x="3989725" y="3902933"/>
            <a:ext cx="1466858" cy="7384"/>
          </a:xfrm>
          <a:prstGeom prst="line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13C4BA97-BF7E-9358-A2D8-664DC61CEA35}"/>
              </a:ext>
            </a:extLst>
          </p:cNvPr>
          <p:cNvSpPr/>
          <p:nvPr/>
        </p:nvSpPr>
        <p:spPr>
          <a:xfrm>
            <a:off x="4263864" y="2825482"/>
            <a:ext cx="1022677" cy="793506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C00000"/>
                </a:solidFill>
                <a:latin typeface="Aptos Light" panose="020B0004020202020204" pitchFamily="34" charset="0"/>
              </a:rPr>
              <a:t>80°C</a:t>
            </a:r>
            <a:endParaRPr lang="is-IS" sz="2400" dirty="0">
              <a:solidFill>
                <a:srgbClr val="C00000"/>
              </a:solidFill>
              <a:latin typeface="Aptos Light" panose="020B0004020202020204" pitchFamily="34" charset="0"/>
            </a:endParaRP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0C50AFE3-1B6A-EEB7-D397-F34189AF082E}"/>
              </a:ext>
            </a:extLst>
          </p:cNvPr>
          <p:cNvSpPr/>
          <p:nvPr/>
        </p:nvSpPr>
        <p:spPr>
          <a:xfrm>
            <a:off x="3965260" y="3840578"/>
            <a:ext cx="1022677" cy="793506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1"/>
                </a:solidFill>
                <a:latin typeface="Aptos Light" panose="020B0004020202020204" pitchFamily="34" charset="0"/>
              </a:rPr>
              <a:t>35°C</a:t>
            </a:r>
            <a:endParaRPr lang="is-IS" sz="2400" dirty="0">
              <a:solidFill>
                <a:schemeClr val="accent1"/>
              </a:solidFill>
              <a:latin typeface="Aptos Light" panose="020B0004020202020204" pitchFamily="34" charset="0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52989F25-9E34-737D-76DA-6442CEC25014}"/>
              </a:ext>
            </a:extLst>
          </p:cNvPr>
          <p:cNvSpPr/>
          <p:nvPr/>
        </p:nvSpPr>
        <p:spPr>
          <a:xfrm>
            <a:off x="839705" y="2789827"/>
            <a:ext cx="1788607" cy="615462"/>
          </a:xfrm>
          <a:prstGeom prst="flowChartTerminator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2400" dirty="0">
              <a:latin typeface="Aptos Light" panose="020B00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C60B5C8-73D8-4FFD-133E-48A03DF33F8A}"/>
              </a:ext>
            </a:extLst>
          </p:cNvPr>
          <p:cNvCxnSpPr>
            <a:cxnSpLocks/>
          </p:cNvCxnSpPr>
          <p:nvPr/>
        </p:nvCxnSpPr>
        <p:spPr>
          <a:xfrm>
            <a:off x="2628395" y="3097558"/>
            <a:ext cx="63513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DF21C24-07E9-5CCC-52DD-5457671E9BEF}"/>
              </a:ext>
            </a:extLst>
          </p:cNvPr>
          <p:cNvCxnSpPr>
            <a:cxnSpLocks/>
          </p:cNvCxnSpPr>
          <p:nvPr/>
        </p:nvCxnSpPr>
        <p:spPr>
          <a:xfrm>
            <a:off x="3192275" y="3097558"/>
            <a:ext cx="33515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604AF41-E76F-F866-2ABC-BBC0B44AA3DA}"/>
              </a:ext>
            </a:extLst>
          </p:cNvPr>
          <p:cNvCxnSpPr>
            <a:cxnSpLocks/>
          </p:cNvCxnSpPr>
          <p:nvPr/>
        </p:nvCxnSpPr>
        <p:spPr>
          <a:xfrm>
            <a:off x="3513455" y="3111504"/>
            <a:ext cx="0" cy="61751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972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/>
      <p:bldP spid="59" grpId="0" animBg="1"/>
      <p:bldP spid="22" grpId="0"/>
      <p:bldP spid="23" grpId="0"/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Pentagon 7">
            <a:extLst>
              <a:ext uri="{FF2B5EF4-FFF2-40B4-BE49-F238E27FC236}">
                <a16:creationId xmlns:a16="http://schemas.microsoft.com/office/drawing/2014/main" id="{BBC4F74B-8CCD-6B24-4077-0B0588C40096}"/>
              </a:ext>
            </a:extLst>
          </p:cNvPr>
          <p:cNvSpPr/>
          <p:nvPr/>
        </p:nvSpPr>
        <p:spPr>
          <a:xfrm rot="5400000">
            <a:off x="2903005" y="-83604"/>
            <a:ext cx="3951516" cy="6491812"/>
          </a:xfrm>
          <a:prstGeom prst="homePlate">
            <a:avLst>
              <a:gd name="adj" fmla="val 26309"/>
            </a:avLst>
          </a:prstGeom>
          <a:solidFill>
            <a:srgbClr val="58B0E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C4055C6-042F-9693-E45D-8FEC16D9E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51215" y="1816027"/>
            <a:ext cx="3322751" cy="1837853"/>
          </a:xfrm>
        </p:spPr>
        <p:txBody>
          <a:bodyPr>
            <a:normAutofit/>
          </a:bodyPr>
          <a:lstStyle/>
          <a:p>
            <a:r>
              <a:rPr lang="en-US" sz="3500" b="1" dirty="0">
                <a:solidFill>
                  <a:schemeClr val="bg1"/>
                </a:solidFill>
              </a:rPr>
              <a:t>224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hús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tengd</a:t>
            </a:r>
            <a:endParaRPr lang="en-US" sz="3500" dirty="0">
              <a:solidFill>
                <a:schemeClr val="bg1"/>
              </a:solidFill>
            </a:endParaRPr>
          </a:p>
          <a:p>
            <a:r>
              <a:rPr lang="en-US" sz="3500" b="1" dirty="0">
                <a:solidFill>
                  <a:schemeClr val="bg1"/>
                </a:solidFill>
              </a:rPr>
              <a:t>100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hús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>
                <a:solidFill>
                  <a:schemeClr val="bg1"/>
                </a:solidFill>
              </a:rPr>
              <a:t>ótengd</a:t>
            </a:r>
            <a:endParaRPr lang="en-US" sz="35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5EFFAE0-C18A-5F57-579F-AC640236D1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967"/>
          <a:stretch/>
        </p:blipFill>
        <p:spPr>
          <a:xfrm>
            <a:off x="10513385" y="5623790"/>
            <a:ext cx="876915" cy="667985"/>
          </a:xfrm>
          <a:prstGeom prst="rect">
            <a:avLst/>
          </a:prstGeom>
        </p:spPr>
      </p:pic>
      <p:pic>
        <p:nvPicPr>
          <p:cNvPr id="4" name="Picture 3" descr="A blue yellow and green logo&#10;&#10;Description automatically generated">
            <a:extLst>
              <a:ext uri="{FF2B5EF4-FFF2-40B4-BE49-F238E27FC236}">
                <a16:creationId xmlns:a16="http://schemas.microsoft.com/office/drawing/2014/main" id="{F759B7A4-E781-3248-9DED-94E2F2A5721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85" y="4601183"/>
            <a:ext cx="961599" cy="1022607"/>
          </a:xfrm>
          <a:prstGeom prst="rect">
            <a:avLst/>
          </a:prstGeom>
        </p:spPr>
      </p:pic>
      <p:pic>
        <p:nvPicPr>
          <p:cNvPr id="9" name="Graphic 8" descr="Home with solid fill">
            <a:extLst>
              <a:ext uri="{FF2B5EF4-FFF2-40B4-BE49-F238E27FC236}">
                <a16:creationId xmlns:a16="http://schemas.microsoft.com/office/drawing/2014/main" id="{F304D823-CE76-C7EC-D58F-7B25E01361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43075" y="1816027"/>
            <a:ext cx="947582" cy="94758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35CAAD-13E4-0AFF-C3C6-4B1B7FA1B021}"/>
              </a:ext>
            </a:extLst>
          </p:cNvPr>
          <p:cNvCxnSpPr>
            <a:cxnSpLocks/>
          </p:cNvCxnSpPr>
          <p:nvPr/>
        </p:nvCxnSpPr>
        <p:spPr>
          <a:xfrm>
            <a:off x="2004874" y="2090057"/>
            <a:ext cx="635138" cy="0"/>
          </a:xfrm>
          <a:prstGeom prst="straightConnector1">
            <a:avLst/>
          </a:prstGeom>
          <a:ln w="38100">
            <a:solidFill>
              <a:srgbClr val="58B0E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5050892-2844-78F4-82D8-F798D4908C24}"/>
              </a:ext>
            </a:extLst>
          </p:cNvPr>
          <p:cNvCxnSpPr>
            <a:cxnSpLocks/>
          </p:cNvCxnSpPr>
          <p:nvPr/>
        </p:nvCxnSpPr>
        <p:spPr>
          <a:xfrm>
            <a:off x="1954212" y="2636981"/>
            <a:ext cx="6858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633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B3683-D1A2-4508-890C-A80317FFE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:a16="http://schemas.microsoft.com/office/drawing/2014/main" id="{3E3FB2B5-CF94-DBFA-455B-652C10A3BB5A}"/>
              </a:ext>
            </a:extLst>
          </p:cNvPr>
          <p:cNvSpPr/>
          <p:nvPr/>
        </p:nvSpPr>
        <p:spPr>
          <a:xfrm rot="5400000">
            <a:off x="2903005" y="-83604"/>
            <a:ext cx="3951516" cy="6491812"/>
          </a:xfrm>
          <a:prstGeom prst="homePlate">
            <a:avLst>
              <a:gd name="adj" fmla="val 26309"/>
            </a:avLst>
          </a:prstGeom>
          <a:solidFill>
            <a:srgbClr val="58B0E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EC53762-4F5C-DA42-DF2E-AC3EC4027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24140" y="2570337"/>
            <a:ext cx="6547085" cy="1837853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Mikið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varmatap</a:t>
            </a:r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dirty="0" err="1">
                <a:solidFill>
                  <a:schemeClr val="bg1"/>
                </a:solidFill>
              </a:rPr>
              <a:t>Tæringar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utan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frá</a:t>
            </a:r>
            <a:r>
              <a:rPr lang="en-US" sz="3200" dirty="0">
                <a:solidFill>
                  <a:schemeClr val="bg1"/>
                </a:solidFill>
              </a:rPr>
              <a:t> á </a:t>
            </a:r>
            <a:r>
              <a:rPr lang="en-US" sz="3200" dirty="0" err="1">
                <a:solidFill>
                  <a:schemeClr val="bg1"/>
                </a:solidFill>
              </a:rPr>
              <a:t>samskeytum</a:t>
            </a:r>
            <a:endParaRPr lang="en-US" sz="32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9B045CC-7A5F-F34B-32E9-511CA41B63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967"/>
          <a:stretch/>
        </p:blipFill>
        <p:spPr>
          <a:xfrm>
            <a:off x="10513385" y="5623790"/>
            <a:ext cx="876915" cy="667985"/>
          </a:xfrm>
          <a:prstGeom prst="rect">
            <a:avLst/>
          </a:prstGeom>
        </p:spPr>
      </p:pic>
      <p:pic>
        <p:nvPicPr>
          <p:cNvPr id="4" name="Picture 3" descr="A blue yellow and green logo&#10;&#10;Description automatically generated">
            <a:extLst>
              <a:ext uri="{FF2B5EF4-FFF2-40B4-BE49-F238E27FC236}">
                <a16:creationId xmlns:a16="http://schemas.microsoft.com/office/drawing/2014/main" id="{5306198E-840D-7F07-85CD-8FDAEECE9A8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85" y="4601183"/>
            <a:ext cx="961599" cy="1022607"/>
          </a:xfrm>
          <a:prstGeom prst="rect">
            <a:avLst/>
          </a:prstGeom>
        </p:spPr>
      </p:pic>
      <p:pic>
        <p:nvPicPr>
          <p:cNvPr id="9" name="Graphic 8" descr="Home with solid fill">
            <a:extLst>
              <a:ext uri="{FF2B5EF4-FFF2-40B4-BE49-F238E27FC236}">
                <a16:creationId xmlns:a16="http://schemas.microsoft.com/office/drawing/2014/main" id="{4D183F40-317C-BB40-6756-15464C3EA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22209" y="1225244"/>
            <a:ext cx="947582" cy="94758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07AA15-62A5-925E-E575-F0477C8F40E0}"/>
              </a:ext>
            </a:extLst>
          </p:cNvPr>
          <p:cNvCxnSpPr>
            <a:cxnSpLocks/>
          </p:cNvCxnSpPr>
          <p:nvPr/>
        </p:nvCxnSpPr>
        <p:spPr>
          <a:xfrm flipH="1">
            <a:off x="4842092" y="2307771"/>
            <a:ext cx="1656155" cy="0"/>
          </a:xfrm>
          <a:prstGeom prst="straightConnector1">
            <a:avLst/>
          </a:prstGeom>
          <a:ln w="38100">
            <a:solidFill>
              <a:srgbClr val="58B0E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6E7596-524D-C991-4B0B-F12674639C6F}"/>
              </a:ext>
            </a:extLst>
          </p:cNvPr>
          <p:cNvCxnSpPr>
            <a:cxnSpLocks/>
          </p:cNvCxnSpPr>
          <p:nvPr/>
        </p:nvCxnSpPr>
        <p:spPr>
          <a:xfrm>
            <a:off x="3484955" y="2172826"/>
            <a:ext cx="3645963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A80140B-42E9-A5FD-E111-AB73E1319864}"/>
              </a:ext>
            </a:extLst>
          </p:cNvPr>
          <p:cNvSpPr/>
          <p:nvPr/>
        </p:nvSpPr>
        <p:spPr>
          <a:xfrm>
            <a:off x="1752599" y="5400625"/>
            <a:ext cx="6372070" cy="777926"/>
          </a:xfrm>
          <a:prstGeom prst="rect">
            <a:avLst/>
          </a:prstGeom>
          <a:solidFill>
            <a:srgbClr val="58B0E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C523122-A97D-68D2-E60D-61C26FF2F7B0}"/>
              </a:ext>
            </a:extLst>
          </p:cNvPr>
          <p:cNvSpPr txBox="1">
            <a:spLocks/>
          </p:cNvSpPr>
          <p:nvPr/>
        </p:nvSpPr>
        <p:spPr>
          <a:xfrm>
            <a:off x="1961709" y="5500313"/>
            <a:ext cx="6071948" cy="777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8B0E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>
                <a:solidFill>
                  <a:schemeClr val="bg1"/>
                </a:solidFill>
              </a:rPr>
              <a:t>Niðurstöður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starfshóps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2023</a:t>
            </a:r>
          </a:p>
        </p:txBody>
      </p:sp>
      <p:pic>
        <p:nvPicPr>
          <p:cNvPr id="12" name="Graphic 11" descr="Home with solid fill">
            <a:extLst>
              <a:ext uri="{FF2B5EF4-FFF2-40B4-BE49-F238E27FC236}">
                <a16:creationId xmlns:a16="http://schemas.microsoft.com/office/drawing/2014/main" id="{AB658D23-4FF6-E42B-AFEB-DE201740DD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98247" y="1225244"/>
            <a:ext cx="947582" cy="947582"/>
          </a:xfrm>
          <a:prstGeom prst="rect">
            <a:avLst/>
          </a:prstGeom>
        </p:spPr>
      </p:pic>
      <p:pic>
        <p:nvPicPr>
          <p:cNvPr id="13" name="Graphic 12" descr="Home with solid fill">
            <a:extLst>
              <a:ext uri="{FF2B5EF4-FFF2-40B4-BE49-F238E27FC236}">
                <a16:creationId xmlns:a16="http://schemas.microsoft.com/office/drawing/2014/main" id="{DF6224F7-E4F2-A042-45EC-E1165F85B6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74285" y="1225244"/>
            <a:ext cx="947582" cy="947582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BA54E4B-9BE7-CEA0-58A4-2FA21D1173F9}"/>
              </a:ext>
            </a:extLst>
          </p:cNvPr>
          <p:cNvSpPr txBox="1">
            <a:spLocks/>
          </p:cNvSpPr>
          <p:nvPr/>
        </p:nvSpPr>
        <p:spPr>
          <a:xfrm>
            <a:off x="2435814" y="1385182"/>
            <a:ext cx="3322751" cy="1837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8B0E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solidFill>
                  <a:schemeClr val="bg1"/>
                </a:solidFill>
              </a:rPr>
              <a:t>DREIFIKERFI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241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9E088-4132-DEED-7389-65B906E09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187B7593-A85B-39BF-1708-97235F45918B}"/>
              </a:ext>
            </a:extLst>
          </p:cNvPr>
          <p:cNvSpPr/>
          <p:nvPr/>
        </p:nvSpPr>
        <p:spPr>
          <a:xfrm rot="5400000">
            <a:off x="2555060" y="-431548"/>
            <a:ext cx="4647405" cy="6491813"/>
          </a:xfrm>
          <a:prstGeom prst="homePlate">
            <a:avLst>
              <a:gd name="adj" fmla="val 26309"/>
            </a:avLst>
          </a:prstGeom>
          <a:solidFill>
            <a:srgbClr val="58B0E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0FAD12A-2232-1842-E39E-B3A87615EE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967"/>
          <a:stretch/>
        </p:blipFill>
        <p:spPr>
          <a:xfrm>
            <a:off x="10513385" y="5623790"/>
            <a:ext cx="876915" cy="667985"/>
          </a:xfrm>
          <a:prstGeom prst="rect">
            <a:avLst/>
          </a:prstGeom>
        </p:spPr>
      </p:pic>
      <p:pic>
        <p:nvPicPr>
          <p:cNvPr id="4" name="Picture 3" descr="A blue yellow and green logo&#10;&#10;Description automatically generated">
            <a:extLst>
              <a:ext uri="{FF2B5EF4-FFF2-40B4-BE49-F238E27FC236}">
                <a16:creationId xmlns:a16="http://schemas.microsoft.com/office/drawing/2014/main" id="{0FB94DAB-5CC4-F5DD-ADBC-1F991403CC8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85" y="4601183"/>
            <a:ext cx="961599" cy="1022607"/>
          </a:xfrm>
          <a:prstGeom prst="rect">
            <a:avLst/>
          </a:prstGeom>
        </p:spPr>
      </p:pic>
      <p:pic>
        <p:nvPicPr>
          <p:cNvPr id="2" name="Graphic 1" descr="Home with solid fill">
            <a:extLst>
              <a:ext uri="{FF2B5EF4-FFF2-40B4-BE49-F238E27FC236}">
                <a16:creationId xmlns:a16="http://schemas.microsoft.com/office/drawing/2014/main" id="{C5B6C728-A25D-8CF7-141F-C13BBD925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22209" y="1225244"/>
            <a:ext cx="947582" cy="947582"/>
          </a:xfrm>
          <a:prstGeom prst="rect">
            <a:avLst/>
          </a:prstGeom>
        </p:spPr>
      </p:pic>
      <p:pic>
        <p:nvPicPr>
          <p:cNvPr id="5" name="Graphic 4" descr="Home with solid fill">
            <a:extLst>
              <a:ext uri="{FF2B5EF4-FFF2-40B4-BE49-F238E27FC236}">
                <a16:creationId xmlns:a16="http://schemas.microsoft.com/office/drawing/2014/main" id="{9488CC4B-E2A5-E9FB-2D4C-5604476BD6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98247" y="1225244"/>
            <a:ext cx="947582" cy="947582"/>
          </a:xfrm>
          <a:prstGeom prst="rect">
            <a:avLst/>
          </a:prstGeom>
        </p:spPr>
      </p:pic>
      <p:pic>
        <p:nvPicPr>
          <p:cNvPr id="6" name="Graphic 5" descr="Home with solid fill">
            <a:extLst>
              <a:ext uri="{FF2B5EF4-FFF2-40B4-BE49-F238E27FC236}">
                <a16:creationId xmlns:a16="http://schemas.microsoft.com/office/drawing/2014/main" id="{BB8BC84C-EC40-2BB2-AA19-0F225598B2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74285" y="1225244"/>
            <a:ext cx="947582" cy="94758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C9E9315-E4F9-49BA-627C-D9D9DD988074}"/>
              </a:ext>
            </a:extLst>
          </p:cNvPr>
          <p:cNvSpPr/>
          <p:nvPr/>
        </p:nvSpPr>
        <p:spPr>
          <a:xfrm>
            <a:off x="1752599" y="5400625"/>
            <a:ext cx="6372070" cy="777926"/>
          </a:xfrm>
          <a:prstGeom prst="rect">
            <a:avLst/>
          </a:prstGeom>
          <a:solidFill>
            <a:srgbClr val="58B0E3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D44AD2-69A7-B6BC-AD4C-F8BDC416C108}"/>
              </a:ext>
            </a:extLst>
          </p:cNvPr>
          <p:cNvSpPr txBox="1">
            <a:spLocks/>
          </p:cNvSpPr>
          <p:nvPr/>
        </p:nvSpPr>
        <p:spPr>
          <a:xfrm>
            <a:off x="1961709" y="5500313"/>
            <a:ext cx="6071948" cy="777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8B0E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>
                <a:solidFill>
                  <a:schemeClr val="bg1"/>
                </a:solidFill>
              </a:rPr>
              <a:t>Niðurstöður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starfshóps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02122BC-31E0-CF04-9E39-FC1A1822F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70436" y="755846"/>
            <a:ext cx="5894560" cy="3158232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Jarðhitaleit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 err="1">
                <a:solidFill>
                  <a:schemeClr val="bg1"/>
                </a:solidFill>
              </a:rPr>
              <a:t>Vatn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frá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Egilsstöðum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 err="1">
                <a:solidFill>
                  <a:schemeClr val="bg1"/>
                </a:solidFill>
              </a:rPr>
              <a:t>Miðlæg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varmadæla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 err="1">
                <a:solidFill>
                  <a:schemeClr val="bg1"/>
                </a:solidFill>
              </a:rPr>
              <a:t>Varmadælur</a:t>
            </a:r>
            <a:r>
              <a:rPr lang="en-US" sz="2800" b="1" dirty="0">
                <a:solidFill>
                  <a:schemeClr val="bg1"/>
                </a:solidFill>
              </a:rPr>
              <a:t> í </a:t>
            </a:r>
            <a:r>
              <a:rPr lang="en-US" sz="2800" b="1" dirty="0" err="1">
                <a:solidFill>
                  <a:schemeClr val="bg1"/>
                </a:solidFill>
              </a:rPr>
              <a:t>hvert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hús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287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6CA88-AC98-3AEA-3EF4-B58D7B608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F9E945DE-F266-3575-1330-847D25285F1A}"/>
              </a:ext>
            </a:extLst>
          </p:cNvPr>
          <p:cNvSpPr/>
          <p:nvPr/>
        </p:nvSpPr>
        <p:spPr>
          <a:xfrm rot="5400000">
            <a:off x="3684813" y="848645"/>
            <a:ext cx="1709059" cy="5812972"/>
          </a:xfrm>
          <a:prstGeom prst="homePlate">
            <a:avLst>
              <a:gd name="adj" fmla="val 26309"/>
            </a:avLst>
          </a:prstGeom>
          <a:solidFill>
            <a:srgbClr val="58B0E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D4B768-57E7-4A47-F393-6DCE5A3219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967"/>
          <a:stretch/>
        </p:blipFill>
        <p:spPr>
          <a:xfrm>
            <a:off x="10513385" y="5623790"/>
            <a:ext cx="876915" cy="667985"/>
          </a:xfrm>
          <a:prstGeom prst="rect">
            <a:avLst/>
          </a:prstGeom>
        </p:spPr>
      </p:pic>
      <p:pic>
        <p:nvPicPr>
          <p:cNvPr id="4" name="Picture 3" descr="A blue yellow and green logo&#10;&#10;Description automatically generated">
            <a:extLst>
              <a:ext uri="{FF2B5EF4-FFF2-40B4-BE49-F238E27FC236}">
                <a16:creationId xmlns:a16="http://schemas.microsoft.com/office/drawing/2014/main" id="{F190F674-9842-464E-80DB-8287238FE12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85" y="4601183"/>
            <a:ext cx="961599" cy="1022607"/>
          </a:xfrm>
          <a:prstGeom prst="rect">
            <a:avLst/>
          </a:prstGeom>
        </p:spPr>
      </p:pic>
      <p:pic>
        <p:nvPicPr>
          <p:cNvPr id="2" name="Graphic 1" descr="Home with solid fill">
            <a:extLst>
              <a:ext uri="{FF2B5EF4-FFF2-40B4-BE49-F238E27FC236}">
                <a16:creationId xmlns:a16="http://schemas.microsoft.com/office/drawing/2014/main" id="{C7CC1D5A-BC24-11BF-BE42-0B1206DA92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22209" y="1225244"/>
            <a:ext cx="947582" cy="947582"/>
          </a:xfrm>
          <a:prstGeom prst="rect">
            <a:avLst/>
          </a:prstGeom>
        </p:spPr>
      </p:pic>
      <p:pic>
        <p:nvPicPr>
          <p:cNvPr id="5" name="Graphic 4" descr="Home with solid fill">
            <a:extLst>
              <a:ext uri="{FF2B5EF4-FFF2-40B4-BE49-F238E27FC236}">
                <a16:creationId xmlns:a16="http://schemas.microsoft.com/office/drawing/2014/main" id="{29CD10AD-F047-3593-31BC-B3A311415F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98247" y="1225244"/>
            <a:ext cx="947582" cy="947582"/>
          </a:xfrm>
          <a:prstGeom prst="rect">
            <a:avLst/>
          </a:prstGeom>
        </p:spPr>
      </p:pic>
      <p:pic>
        <p:nvPicPr>
          <p:cNvPr id="6" name="Graphic 5" descr="Home with solid fill">
            <a:extLst>
              <a:ext uri="{FF2B5EF4-FFF2-40B4-BE49-F238E27FC236}">
                <a16:creationId xmlns:a16="http://schemas.microsoft.com/office/drawing/2014/main" id="{A7773991-EB1A-18E5-F51E-39C277E953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74285" y="1225244"/>
            <a:ext cx="947582" cy="947582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C0446EC-C6F9-36DC-D0C6-6ED636528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1676" y="3685607"/>
            <a:ext cx="2706127" cy="933699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Raforkuverð</a:t>
            </a:r>
            <a:endParaRPr lang="en-US" sz="32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C431BAE-CA9F-902E-5ABF-21CC9A638BE4}"/>
              </a:ext>
            </a:extLst>
          </p:cNvPr>
          <p:cNvSpPr txBox="1">
            <a:spLocks/>
          </p:cNvSpPr>
          <p:nvPr/>
        </p:nvSpPr>
        <p:spPr>
          <a:xfrm>
            <a:off x="4161887" y="2963540"/>
            <a:ext cx="754909" cy="614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8B0E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381426D-7971-BE79-D7FB-E054A98FB33F}"/>
              </a:ext>
            </a:extLst>
          </p:cNvPr>
          <p:cNvSpPr txBox="1">
            <a:spLocks/>
          </p:cNvSpPr>
          <p:nvPr/>
        </p:nvSpPr>
        <p:spPr>
          <a:xfrm>
            <a:off x="963295" y="4815599"/>
            <a:ext cx="7152092" cy="135475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8B0E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/>
              <a:t>Skerðanleg</a:t>
            </a:r>
            <a:r>
              <a:rPr lang="en-US" sz="3600" dirty="0"/>
              <a:t> </a:t>
            </a:r>
            <a:r>
              <a:rPr lang="en-US" sz="3600" dirty="0" err="1"/>
              <a:t>raforka</a:t>
            </a:r>
            <a:r>
              <a:rPr lang="en-US" sz="3600" dirty="0"/>
              <a:t> ekki </a:t>
            </a:r>
            <a:r>
              <a:rPr lang="en-US" sz="3600" dirty="0" err="1"/>
              <a:t>möguleiki</a:t>
            </a:r>
            <a:r>
              <a:rPr lang="en-US" sz="3600" dirty="0"/>
              <a:t> </a:t>
            </a:r>
            <a:r>
              <a:rPr lang="en-US" sz="3600" dirty="0" err="1"/>
              <a:t>vegna</a:t>
            </a:r>
            <a:r>
              <a:rPr lang="en-US" sz="3600" dirty="0"/>
              <a:t> </a:t>
            </a:r>
            <a:r>
              <a:rPr lang="en-US" sz="3600" dirty="0" err="1"/>
              <a:t>ófyrirsjáanleika</a:t>
            </a:r>
            <a:r>
              <a:rPr lang="en-US" sz="3600" dirty="0"/>
              <a:t> í </a:t>
            </a:r>
            <a:r>
              <a:rPr lang="en-US" sz="3600" dirty="0" err="1"/>
              <a:t>rekstri</a:t>
            </a:r>
            <a:r>
              <a:rPr lang="en-US" sz="3600" dirty="0"/>
              <a:t> </a:t>
            </a:r>
          </a:p>
          <a:p>
            <a:pPr algn="ctr"/>
            <a:r>
              <a:rPr lang="en-US" sz="3600" dirty="0" err="1"/>
              <a:t>Forgangsorka</a:t>
            </a:r>
            <a:r>
              <a:rPr lang="en-US" sz="3600" dirty="0"/>
              <a:t> of </a:t>
            </a:r>
            <a:r>
              <a:rPr lang="en-US" sz="3600" dirty="0" err="1"/>
              <a:t>dýr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84336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6591A-4BD4-13CF-1D29-EB187D84B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78BE4751-404D-2BA2-C29F-779A2C61DCFC}"/>
              </a:ext>
            </a:extLst>
          </p:cNvPr>
          <p:cNvSpPr/>
          <p:nvPr/>
        </p:nvSpPr>
        <p:spPr>
          <a:xfrm rot="5400000">
            <a:off x="3684813" y="1377046"/>
            <a:ext cx="1709059" cy="5812972"/>
          </a:xfrm>
          <a:prstGeom prst="homePlate">
            <a:avLst>
              <a:gd name="adj" fmla="val 26309"/>
            </a:avLst>
          </a:prstGeom>
          <a:solidFill>
            <a:srgbClr val="58B0E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21D8CD9-42A0-CE26-7057-87A3829116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967"/>
          <a:stretch/>
        </p:blipFill>
        <p:spPr>
          <a:xfrm>
            <a:off x="10513385" y="5623790"/>
            <a:ext cx="876915" cy="667985"/>
          </a:xfrm>
          <a:prstGeom prst="rect">
            <a:avLst/>
          </a:prstGeom>
        </p:spPr>
      </p:pic>
      <p:pic>
        <p:nvPicPr>
          <p:cNvPr id="4" name="Picture 3" descr="A blue yellow and green logo&#10;&#10;Description automatically generated">
            <a:extLst>
              <a:ext uri="{FF2B5EF4-FFF2-40B4-BE49-F238E27FC236}">
                <a16:creationId xmlns:a16="http://schemas.microsoft.com/office/drawing/2014/main" id="{C5F9770B-DF8D-D520-70E6-35B9AE71582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85" y="4601183"/>
            <a:ext cx="961599" cy="1022607"/>
          </a:xfrm>
          <a:prstGeom prst="rect">
            <a:avLst/>
          </a:prstGeom>
        </p:spPr>
      </p:pic>
      <p:pic>
        <p:nvPicPr>
          <p:cNvPr id="2" name="Graphic 1" descr="Home with solid fill">
            <a:extLst>
              <a:ext uri="{FF2B5EF4-FFF2-40B4-BE49-F238E27FC236}">
                <a16:creationId xmlns:a16="http://schemas.microsoft.com/office/drawing/2014/main" id="{F1C49FCE-1782-94BB-1314-4418925C79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22209" y="1225244"/>
            <a:ext cx="947582" cy="947582"/>
          </a:xfrm>
          <a:prstGeom prst="rect">
            <a:avLst/>
          </a:prstGeom>
        </p:spPr>
      </p:pic>
      <p:pic>
        <p:nvPicPr>
          <p:cNvPr id="5" name="Graphic 4" descr="Home with solid fill">
            <a:extLst>
              <a:ext uri="{FF2B5EF4-FFF2-40B4-BE49-F238E27FC236}">
                <a16:creationId xmlns:a16="http://schemas.microsoft.com/office/drawing/2014/main" id="{70A79719-1BA4-1834-2B59-2A7180C3AA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98247" y="1225244"/>
            <a:ext cx="947582" cy="947582"/>
          </a:xfrm>
          <a:prstGeom prst="rect">
            <a:avLst/>
          </a:prstGeom>
        </p:spPr>
      </p:pic>
      <p:pic>
        <p:nvPicPr>
          <p:cNvPr id="6" name="Graphic 5" descr="Home with solid fill">
            <a:extLst>
              <a:ext uri="{FF2B5EF4-FFF2-40B4-BE49-F238E27FC236}">
                <a16:creationId xmlns:a16="http://schemas.microsoft.com/office/drawing/2014/main" id="{25BB6BB3-7E98-4228-BD69-B799B3B9F8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74285" y="1225244"/>
            <a:ext cx="947582" cy="94758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EF80E3A-8081-2EC5-C3DA-3ECD7885E57D}"/>
              </a:ext>
            </a:extLst>
          </p:cNvPr>
          <p:cNvSpPr/>
          <p:nvPr/>
        </p:nvSpPr>
        <p:spPr>
          <a:xfrm>
            <a:off x="1752599" y="5400625"/>
            <a:ext cx="5495926" cy="777926"/>
          </a:xfrm>
          <a:prstGeom prst="rect">
            <a:avLst/>
          </a:prstGeom>
          <a:solidFill>
            <a:srgbClr val="58B0E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B87DC16-5ACA-8340-D726-A04E109359AC}"/>
              </a:ext>
            </a:extLst>
          </p:cNvPr>
          <p:cNvSpPr txBox="1">
            <a:spLocks/>
          </p:cNvSpPr>
          <p:nvPr/>
        </p:nvSpPr>
        <p:spPr>
          <a:xfrm>
            <a:off x="1961709" y="5500313"/>
            <a:ext cx="6071948" cy="777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8B0E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>
                <a:solidFill>
                  <a:schemeClr val="bg1"/>
                </a:solidFill>
              </a:rPr>
              <a:t>Niðurstöður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starfshóps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9C2BF2E-162C-8730-DB11-A012094E1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1677" y="4283532"/>
            <a:ext cx="2706127" cy="3158232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Raforkuverð</a:t>
            </a:r>
            <a:endParaRPr lang="en-US" sz="32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7BB9420-9442-F384-5F78-B11E18321D14}"/>
              </a:ext>
            </a:extLst>
          </p:cNvPr>
          <p:cNvSpPr txBox="1">
            <a:spLocks/>
          </p:cNvSpPr>
          <p:nvPr/>
        </p:nvSpPr>
        <p:spPr>
          <a:xfrm>
            <a:off x="4161887" y="3501185"/>
            <a:ext cx="754909" cy="614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8B0E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8637BB-AAB8-364B-B0BD-B3A263631D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9357" y="0"/>
            <a:ext cx="9872306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FFD211-7E49-953E-7A51-8437E8822E6C}"/>
              </a:ext>
            </a:extLst>
          </p:cNvPr>
          <p:cNvSpPr txBox="1"/>
          <p:nvPr/>
        </p:nvSpPr>
        <p:spPr>
          <a:xfrm>
            <a:off x="3042558" y="2962421"/>
            <a:ext cx="61068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/>
            <a:r>
              <a:rPr lang="is-IS" sz="4800" b="0" i="0" dirty="0">
                <a:solidFill>
                  <a:schemeClr val="bg1"/>
                </a:solidFill>
                <a:effectLst/>
                <a:latin typeface="LV Sans"/>
              </a:rPr>
              <a:t>Tímamótasamningur um sölu á forgangsorku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00F34E-AD83-81A0-832A-3CB0DCB5D1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23565" y="5205633"/>
            <a:ext cx="4819738" cy="158479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B93A428-4285-C53B-E435-B782E570F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961" y="5892237"/>
            <a:ext cx="2413284" cy="72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932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EB59A-67B7-A369-BE2C-A72DCE237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956DCA7E-F566-F771-E525-7306594B9591}"/>
              </a:ext>
            </a:extLst>
          </p:cNvPr>
          <p:cNvSpPr/>
          <p:nvPr/>
        </p:nvSpPr>
        <p:spPr>
          <a:xfrm rot="5400000">
            <a:off x="2170709" y="1236520"/>
            <a:ext cx="4737267" cy="5812972"/>
          </a:xfrm>
          <a:prstGeom prst="homePlate">
            <a:avLst>
              <a:gd name="adj" fmla="val 26309"/>
            </a:avLst>
          </a:prstGeom>
          <a:solidFill>
            <a:srgbClr val="58B0E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80A6943-D988-8D65-0DCE-D6CDE2B8AC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967"/>
          <a:stretch/>
        </p:blipFill>
        <p:spPr>
          <a:xfrm>
            <a:off x="10513385" y="5623790"/>
            <a:ext cx="876915" cy="667985"/>
          </a:xfrm>
          <a:prstGeom prst="rect">
            <a:avLst/>
          </a:prstGeom>
        </p:spPr>
      </p:pic>
      <p:pic>
        <p:nvPicPr>
          <p:cNvPr id="4" name="Picture 3" descr="A blue yellow and green logo&#10;&#10;Description automatically generated">
            <a:extLst>
              <a:ext uri="{FF2B5EF4-FFF2-40B4-BE49-F238E27FC236}">
                <a16:creationId xmlns:a16="http://schemas.microsoft.com/office/drawing/2014/main" id="{1C8E3F01-6936-551C-B155-7E907D5CEF1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85" y="4601183"/>
            <a:ext cx="961599" cy="1022607"/>
          </a:xfrm>
          <a:prstGeom prst="rect">
            <a:avLst/>
          </a:prstGeom>
        </p:spPr>
      </p:pic>
      <p:pic>
        <p:nvPicPr>
          <p:cNvPr id="10" name="Picture 9" descr="A white outline of hands shaking&#10;&#10;Description automatically generated">
            <a:extLst>
              <a:ext uri="{FF2B5EF4-FFF2-40B4-BE49-F238E27FC236}">
                <a16:creationId xmlns:a16="http://schemas.microsoft.com/office/drawing/2014/main" id="{67FFAD8B-ECCF-5A94-4017-5CFCDE949AF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039" y="2010571"/>
            <a:ext cx="1286601" cy="1286601"/>
          </a:xfrm>
          <a:prstGeom prst="rect">
            <a:avLst/>
          </a:prstGeom>
        </p:spPr>
      </p:pic>
      <p:pic>
        <p:nvPicPr>
          <p:cNvPr id="1026" name="Picture 2" descr="RARIK ohf. | Alfreð">
            <a:extLst>
              <a:ext uri="{FF2B5EF4-FFF2-40B4-BE49-F238E27FC236}">
                <a16:creationId xmlns:a16="http://schemas.microsoft.com/office/drawing/2014/main" id="{309C0A2E-51CF-835A-F09A-2E86D40DC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723" y="339226"/>
            <a:ext cx="2513235" cy="183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F5DD89E-0304-A735-7706-59A6E9CE6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32856" y="3533370"/>
            <a:ext cx="5812973" cy="315823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Fast </a:t>
            </a:r>
            <a:r>
              <a:rPr lang="en-US" sz="4000" dirty="0" err="1">
                <a:solidFill>
                  <a:schemeClr val="bg1"/>
                </a:solidFill>
              </a:rPr>
              <a:t>raforkuverð</a:t>
            </a:r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5400" b="1" dirty="0">
                <a:solidFill>
                  <a:schemeClr val="bg1"/>
                </a:solidFill>
              </a:rPr>
              <a:t>4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ár</a:t>
            </a:r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4000" dirty="0" err="1">
                <a:solidFill>
                  <a:schemeClr val="bg1"/>
                </a:solidFill>
              </a:rPr>
              <a:t>Svigrúm</a:t>
            </a:r>
            <a:endParaRPr lang="en-US" sz="36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626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75FA84C17ED8498F5F7154384B53D2" ma:contentTypeVersion="20" ma:contentTypeDescription="Create a new document." ma:contentTypeScope="" ma:versionID="e08bc72ad263de306ec3e1bf8ef19dcb">
  <xsd:schema xmlns:xsd="http://www.w3.org/2001/XMLSchema" xmlns:xs="http://www.w3.org/2001/XMLSchema" xmlns:p="http://schemas.microsoft.com/office/2006/metadata/properties" xmlns:ns2="870117a3-8dc3-4023-a486-8ff8b97cf035" xmlns:ns3="9c7134f8-56e5-42f6-8909-fefae469b9c6" targetNamespace="http://schemas.microsoft.com/office/2006/metadata/properties" ma:root="true" ma:fieldsID="7a798c7655e12e5c388ab7e0bc0c90c9" ns2:_="" ns3:_="">
    <xsd:import namespace="870117a3-8dc3-4023-a486-8ff8b97cf035"/>
    <xsd:import namespace="9c7134f8-56e5-42f6-8909-fefae469b9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Ni_x00f0_ursta_x00f0_a" minOccurs="0"/>
                <xsd:element ref="ns2:MediaServiceSearchProperties" minOccurs="0"/>
                <xsd:element ref="ns2:_x00c1_byrg_x00f0_aa_x00f0_ili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0117a3-8dc3-4023-a486-8ff8b97cf0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9959286-dbee-4172-ab05-007b0a9d593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Ni_x00f0_ursta_x00f0_a" ma:index="25" nillable="true" ma:displayName="Niðurstaða" ma:format="Dropdown" ma:internalName="Ni_x00f0_ursta_x00f0_a">
      <xsd:simpleType>
        <xsd:restriction base="dms:Choice">
          <xsd:enumeration value="Ekki skráð"/>
          <xsd:enumeration value="Í lagi"/>
          <xsd:enumeration value="þarfnast skoðunar"/>
        </xsd:restriction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x00c1_byrg_x00f0_aa_x00f0_ili" ma:index="27" nillable="true" ma:displayName="Ábyrgðaaðili" ma:description="Ber ábyrgð á skjali og að upplýsingar séu uppfærðar og réttar" ma:format="Dropdown" ma:list="UserInfo" ma:SharePointGroup="0" ma:internalName="_x00c1_byrg_x00f0_aa_x00f0_ili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7134f8-56e5-42f6-8909-fefae469b9c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8281f80-69d7-4673-a386-74b4a1d3aab0}" ma:internalName="TaxCatchAll" ma:showField="CatchAllData" ma:web="9c7134f8-56e5-42f6-8909-fefae469b9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70117a3-8dc3-4023-a486-8ff8b97cf035">
      <Terms xmlns="http://schemas.microsoft.com/office/infopath/2007/PartnerControls"/>
    </lcf76f155ced4ddcb4097134ff3c332f>
    <TaxCatchAll xmlns="9c7134f8-56e5-42f6-8909-fefae469b9c6" xsi:nil="true"/>
    <Ni_x00f0_ursta_x00f0_a xmlns="870117a3-8dc3-4023-a486-8ff8b97cf035" xsi:nil="true"/>
    <_x00c1_byrg_x00f0_aa_x00f0_ili xmlns="870117a3-8dc3-4023-a486-8ff8b97cf035">
      <UserInfo>
        <DisplayName/>
        <AccountId xsi:nil="true"/>
        <AccountType/>
      </UserInfo>
    </_x00c1_byrg_x00f0_aa_x00f0_ili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620FAB-E1D1-407D-9DF6-D8C5167F01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0117a3-8dc3-4023-a486-8ff8b97cf035"/>
    <ds:schemaRef ds:uri="9c7134f8-56e5-42f6-8909-fefae469b9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CD29448-D8F0-4A46-BB0D-996DB133031E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9c7134f8-56e5-42f6-8909-fefae469b9c6"/>
    <ds:schemaRef ds:uri="870117a3-8dc3-4023-a486-8ff8b97cf035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7FC7F2E-71B5-4B2B-9C9A-3FDFF0E9DC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1235</TotalTime>
  <Words>370</Words>
  <Application>Microsoft Office PowerPoint</Application>
  <PresentationFormat>Víðskjár</PresentationFormat>
  <Paragraphs>136</Paragraphs>
  <Slides>19</Slides>
  <Notes>19</Notes>
  <HiddenSlides>1</HiddenSlides>
  <MMClips>0</MMClips>
  <ScaleCrop>false</ScaleCrop>
  <HeadingPairs>
    <vt:vector size="6" baseType="variant">
      <vt:variant>
        <vt:lpstr>Notaðar leturgerðir</vt:lpstr>
      </vt:variant>
      <vt:variant>
        <vt:i4>7</vt:i4>
      </vt:variant>
      <vt:variant>
        <vt:lpstr>Þema</vt:lpstr>
      </vt:variant>
      <vt:variant>
        <vt:i4>2</vt:i4>
      </vt:variant>
      <vt:variant>
        <vt:lpstr>Skyggnutitlar</vt:lpstr>
      </vt:variant>
      <vt:variant>
        <vt:i4>19</vt:i4>
      </vt:variant>
    </vt:vector>
  </HeadingPairs>
  <TitlesOfParts>
    <vt:vector size="28" baseType="lpstr">
      <vt:lpstr>Aptos</vt:lpstr>
      <vt:lpstr>Aptos Black</vt:lpstr>
      <vt:lpstr>Aptos Display</vt:lpstr>
      <vt:lpstr>Aptos Light</vt:lpstr>
      <vt:lpstr>Arial</vt:lpstr>
      <vt:lpstr>Calibri</vt:lpstr>
      <vt:lpstr>LV Sans</vt:lpstr>
      <vt:lpstr>Custom Design</vt:lpstr>
      <vt:lpstr>1_Custom Design</vt:lpstr>
      <vt:lpstr>PowerPoint-kynning</vt:lpstr>
      <vt:lpstr>PowerPoint-kynning</vt:lpstr>
      <vt:lpstr>Fjarvarmaveita Seyðisfjarðar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TAKK FYRIR</vt:lpstr>
      <vt:lpstr>PowerPoint-kynning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Unnar Erlingsson</dc:creator>
  <cp:lastModifiedBy>Hildur Þórisdóttir</cp:lastModifiedBy>
  <cp:revision>7</cp:revision>
  <cp:lastPrinted>2024-11-25T10:34:27Z</cp:lastPrinted>
  <dcterms:created xsi:type="dcterms:W3CDTF">2020-03-04T19:54:10Z</dcterms:created>
  <dcterms:modified xsi:type="dcterms:W3CDTF">2024-11-27T14:18:25Z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0x010100A275FA84C17ED8498F5F7154384B53D2</vt:lpwstr>
  </property>
  <property fmtid="{D5CDD505-2E9C-101B-9397-08002B2CF9AE}" pid="3" name="MediaServiceImageTags">
    <vt:lpwstr/>
  </property>
</Properties>
</file>